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11.jpg" ContentType="image/jpe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3" r:id="rId4"/>
    <p:sldId id="260" r:id="rId5"/>
    <p:sldId id="258" r:id="rId6"/>
    <p:sldId id="266" r:id="rId7"/>
    <p:sldId id="276" r:id="rId8"/>
    <p:sldId id="275" r:id="rId9"/>
    <p:sldId id="264" r:id="rId10"/>
    <p:sldId id="280" r:id="rId11"/>
    <p:sldId id="268" r:id="rId12"/>
    <p:sldId id="282" r:id="rId13"/>
    <p:sldId id="278" r:id="rId14"/>
    <p:sldId id="259" r:id="rId15"/>
    <p:sldId id="281" r:id="rId16"/>
    <p:sldId id="274" r:id="rId17"/>
    <p:sldId id="279" r:id="rId18"/>
    <p:sldId id="285" r:id="rId19"/>
    <p:sldId id="263" r:id="rId20"/>
    <p:sldId id="286" r:id="rId21"/>
    <p:sldId id="283" r:id="rId22"/>
    <p:sldId id="284" r:id="rId23"/>
    <p:sldId id="261" r:id="rId24"/>
    <p:sldId id="265" r:id="rId25"/>
    <p:sldId id="277" r:id="rId26"/>
    <p:sldId id="288" r:id="rId27"/>
    <p:sldId id="287" r:id="rId28"/>
    <p:sldId id="269" r:id="rId29"/>
    <p:sldId id="289" r:id="rId30"/>
    <p:sldId id="270" r:id="rId31"/>
    <p:sldId id="271" r:id="rId32"/>
    <p:sldId id="272" r:id="rId33"/>
  </p:sldIdLst>
  <p:sldSz cx="9753600" cy="7315200"/>
  <p:notesSz cx="9753600" cy="73152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035" autoAdjust="0"/>
  </p:normalViewPr>
  <p:slideViewPr>
    <p:cSldViewPr>
      <p:cViewPr>
        <p:scale>
          <a:sx n="100" d="100"/>
          <a:sy n="100" d="100"/>
        </p:scale>
        <p:origin x="-33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524500" y="0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1C81-4E42-44C1-9AC5-BBAB35B7D9C4}" type="datetimeFigureOut">
              <a:rPr lang="el-GR" smtClean="0"/>
              <a:t>04/03/2018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524500" y="6948488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DD542-34CE-4BE0-BB0E-AECFD0ED6C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169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0FDA9-105E-4FDC-8131-B2253048BE50}" type="datetimeFigureOut">
              <a:rPr lang="el-GR" smtClean="0"/>
              <a:t>04/03/2018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74725" y="3475038"/>
            <a:ext cx="7804150" cy="3290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9823-C344-42F0-BBC6-0D2744E354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5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35649" y="1612366"/>
            <a:ext cx="3239770" cy="414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35649" y="1612366"/>
            <a:ext cx="3239770" cy="4148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8495" y="1582049"/>
            <a:ext cx="8436609" cy="1101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9903" y="3370167"/>
            <a:ext cx="6693793" cy="165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499" y="6721036"/>
            <a:ext cx="5090795" cy="392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8495" y="1582049"/>
            <a:ext cx="8436609" cy="1101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C50012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9903" y="3370167"/>
            <a:ext cx="6693793" cy="165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499" y="6721036"/>
            <a:ext cx="5090795" cy="392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260" y="343864"/>
            <a:ext cx="9176385" cy="215444"/>
          </a:xfrm>
          <a:prstGeom prst="rect">
            <a:avLst/>
          </a:prstGeom>
          <a:ln w="30962">
            <a:solidFill>
              <a:srgbClr val="C500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ct val="100000"/>
              </a:lnSpc>
            </a:pPr>
            <a:r>
              <a:rPr lang="el-GR" sz="1400" b="1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ΕΚΠΑΙΔΕΥΤΙΚΟ ΣΕΜΙΝΑΡΙΟ ΕΚΠΑΙΔΕΥΤΙΚΩΝ Α’ΒΑΘΜΙΑΣ &amp; Β’ΒΑΘΜΙΑΣ ΕΚΠΑΙΔΕΥΣΗΣ ΠΕΙΡΑΙΑ</a:t>
            </a:r>
            <a:endParaRPr sz="1400" b="1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35657" y="2133600"/>
            <a:ext cx="8743988" cy="174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79"/>
              </a:lnSpc>
              <a:tabLst>
                <a:tab pos="2284095" algn="l"/>
                <a:tab pos="2893695" algn="l"/>
                <a:tab pos="6190615" algn="l"/>
              </a:tabLst>
            </a:pP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Υ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00" dirty="0">
                <a:solidFill>
                  <a:srgbClr val="C50012"/>
                </a:solidFill>
                <a:latin typeface="Lucida Sans"/>
                <a:cs typeface="Lucida Sans"/>
              </a:rPr>
              <a:t>Ξ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50" dirty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45" dirty="0">
                <a:solidFill>
                  <a:srgbClr val="C50012"/>
                </a:solidFill>
                <a:latin typeface="Lucida Sans"/>
                <a:cs typeface="Lucida Sans"/>
              </a:rPr>
              <a:t>Λ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00" dirty="0">
                <a:solidFill>
                  <a:srgbClr val="C50012"/>
                </a:solidFill>
                <a:latin typeface="Lucida Sans"/>
                <a:cs typeface="Lucida Sans"/>
              </a:rPr>
              <a:t>Μ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35" dirty="0">
                <a:solidFill>
                  <a:srgbClr val="C50012"/>
                </a:solidFill>
                <a:latin typeface="Lucida Sans"/>
                <a:cs typeface="Lucida Sans"/>
              </a:rPr>
              <a:t>Ω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95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endParaRPr lang="el-GR" sz="3200" b="1" spc="95" dirty="0" smtClean="0">
              <a:solidFill>
                <a:srgbClr val="C50012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3379"/>
              </a:lnSpc>
              <a:tabLst>
                <a:tab pos="2284095" algn="l"/>
                <a:tab pos="2893695" algn="l"/>
                <a:tab pos="6190615" algn="l"/>
              </a:tabLst>
            </a:pPr>
            <a:r>
              <a:rPr sz="3200" b="1" spc="-310" dirty="0" smtClean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 smtClean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5" dirty="0">
                <a:solidFill>
                  <a:srgbClr val="C50012"/>
                </a:solidFill>
                <a:latin typeface="Lucida Sans"/>
                <a:cs typeface="Lucida Sans"/>
              </a:rPr>
              <a:t>Ρ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35" dirty="0">
                <a:solidFill>
                  <a:srgbClr val="C50012"/>
                </a:solidFill>
                <a:latin typeface="Lucida Sans"/>
                <a:cs typeface="Lucida Sans"/>
              </a:rPr>
              <a:t>Ω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35" dirty="0">
                <a:solidFill>
                  <a:srgbClr val="C50012"/>
                </a:solidFill>
                <a:latin typeface="Lucida Sans"/>
                <a:cs typeface="Lucida Sans"/>
              </a:rPr>
              <a:t>Ω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endParaRPr sz="3200" dirty="0">
              <a:latin typeface="Lucida Sans"/>
              <a:cs typeface="Lucida Sans"/>
            </a:endParaRPr>
          </a:p>
          <a:p>
            <a:pPr marL="12700" marR="2208530">
              <a:lnSpc>
                <a:spcPts val="3379"/>
              </a:lnSpc>
              <a:tabLst>
                <a:tab pos="2430780" algn="l"/>
                <a:tab pos="4693920" algn="l"/>
              </a:tabLst>
            </a:pPr>
            <a:r>
              <a:rPr lang="el-GR" sz="3200" b="1" spc="-25" dirty="0" smtClean="0">
                <a:solidFill>
                  <a:srgbClr val="C50012"/>
                </a:solidFill>
                <a:latin typeface="Lucida Sans"/>
                <a:cs typeface="Lucida Sans"/>
              </a:rPr>
              <a:t>ΔΙΑΧΕΙΡΙΣΗ ΣΥΓΚΡΟΥΣΕΩΝ ΣΤΗ </a:t>
            </a:r>
            <a:r>
              <a:rPr sz="3200" b="1" spc="-125" dirty="0" smtClean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3200" b="1" spc="-640" dirty="0" smtClean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190" dirty="0">
                <a:solidFill>
                  <a:srgbClr val="C50012"/>
                </a:solidFill>
                <a:latin typeface="Lucida Sans"/>
                <a:cs typeface="Lucida Sans"/>
              </a:rPr>
              <a:t>Χ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45" dirty="0">
                <a:solidFill>
                  <a:srgbClr val="C50012"/>
                </a:solidFill>
                <a:latin typeface="Lucida Sans"/>
                <a:cs typeface="Lucida Sans"/>
              </a:rPr>
              <a:t>Λ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50" dirty="0" smtClean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lang="el-GR" sz="3200" b="1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70" dirty="0" smtClean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 smtClean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50" dirty="0" smtClean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lang="el-GR"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310" dirty="0" smtClean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 smtClean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 smtClean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endParaRPr lang="el-GR" sz="3200" b="1" spc="-25" dirty="0" smtClean="0">
              <a:solidFill>
                <a:srgbClr val="C50012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1324" y="4957276"/>
            <a:ext cx="684246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 </a:t>
            </a:r>
            <a:r>
              <a:rPr sz="1400" b="1" spc="-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spc="-22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Y</a:t>
            </a:r>
            <a:r>
              <a:rPr sz="1400" b="1" spc="-2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spc="-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spc="-204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 </a:t>
            </a:r>
            <a:r>
              <a:rPr sz="1400" spc="-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-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endParaRPr lang="el-GR" sz="1400" dirty="0" smtClean="0">
              <a:solidFill>
                <a:srgbClr val="21212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b="1" spc="-21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 </a:t>
            </a:r>
            <a:r>
              <a:rPr sz="1400" b="1" spc="-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b="1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spc="-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b="1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b="1" spc="-204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2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4930" y="158115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71524" y="4924425"/>
            <a:ext cx="1866900" cy="857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63549" y="6597211"/>
            <a:ext cx="509079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Μ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330" dirty="0">
                <a:solidFill>
                  <a:srgbClr val="FFFFFF"/>
                </a:solidFill>
                <a:latin typeface="Arial Black"/>
                <a:cs typeface="Arial Black"/>
              </a:rPr>
              <a:t>|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0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3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endParaRPr sz="1200" dirty="0"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274" y="1295400"/>
            <a:ext cx="3914775" cy="2905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32460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495" y="1582049"/>
            <a:ext cx="843660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1104" marR="5080">
              <a:lnSpc>
                <a:spcPts val="2930"/>
              </a:lnSpc>
              <a:tabLst>
                <a:tab pos="5095875" algn="l"/>
                <a:tab pos="5310505" algn="l"/>
              </a:tabLst>
            </a:pPr>
            <a:r>
              <a:rPr sz="28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45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27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45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55" dirty="0"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	</a:t>
            </a:r>
            <a:r>
              <a:rPr sz="28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105" dirty="0"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50" dirty="0"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55" dirty="0"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190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2800" spc="8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l-GR" sz="2800" spc="8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/>
            </a:r>
            <a:br>
              <a:rPr lang="el-GR" sz="2800" spc="80" dirty="0" smtClean="0">
                <a:latin typeface="Lucida Sans" panose="020B0602040502020204" pitchFamily="34" charset="0"/>
                <a:cs typeface="Lucida Sans" panose="020B0602040502020204" pitchFamily="34" charset="0"/>
              </a:rPr>
            </a:br>
            <a:r>
              <a:rPr sz="2800" spc="-11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2800" spc="-56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27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190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2800" dirty="0">
                <a:latin typeface="Lucida Sans" panose="020B0602040502020204" pitchFamily="34" charset="0"/>
                <a:cs typeface="Lucida Sans" panose="020B0602040502020204" pitchFamily="34" charset="0"/>
              </a:rPr>
              <a:t>	</a:t>
            </a:r>
            <a:r>
              <a:rPr sz="2800" spc="-155" dirty="0"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50" dirty="0"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105" dirty="0"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10" dirty="0"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45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25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60" dirty="0"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761104">
              <a:lnSpc>
                <a:spcPts val="2900"/>
              </a:lnSpc>
            </a:pPr>
            <a:r>
              <a:rPr sz="2800" spc="165" dirty="0"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120" dirty="0"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50" dirty="0"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2800" spc="-56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2800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endParaRPr sz="28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2061" y="13144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29111" y="2910627"/>
            <a:ext cx="5024681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97940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114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950" spc="8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-4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950" spc="-3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950" spc="1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950" spc="4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950" spc="8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4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950" spc="7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950" spc="2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1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950" spc="4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950" spc="16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950" spc="11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spc="4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950" spc="-3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950" spc="4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lang="el-GR"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endParaRPr lang="el-GR" sz="1950" spc="160" dirty="0">
              <a:solidFill>
                <a:srgbClr val="21212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1297940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lang="el-GR" sz="2400" b="1" spc="-17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lang="el-GR" sz="2400" b="1" spc="1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lang="el-GR" sz="2400" b="1" spc="-3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lang="el-GR" sz="2400" b="1" spc="6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lang="el-GR" sz="2400" b="1" spc="-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l-GR" sz="2400" b="1" spc="2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lang="el-GR" sz="2400" b="1" spc="-1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lang="el-GR" sz="2400" b="1" spc="15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lang="el-GR" sz="2400" b="1" spc="-3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lang="el-GR" sz="2400" b="1" spc="4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lang="el-GR" sz="2400" b="1" spc="15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lang="el-GR" sz="2400" b="1" spc="1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lang="el-GR" sz="2400" b="1" spc="-8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lang="el-GR" sz="2400" b="1" spc="1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lang="el-GR" sz="2400" b="1" spc="15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lang="el-GR" sz="2400" b="1" spc="2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endParaRPr lang="el-GR" sz="2400" b="1" spc="10" dirty="0" smtClean="0">
              <a:solidFill>
                <a:srgbClr val="21212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1297940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13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5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ξη</a:t>
            </a:r>
            <a:r>
              <a:rPr sz="1950" spc="7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950" spc="2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950" spc="1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950" spc="2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2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-1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950" spc="-1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950" spc="3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εδ</a:t>
            </a:r>
            <a:r>
              <a:rPr sz="1950" spc="2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950" spc="-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950" spc="-3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950" spc="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endParaRPr sz="195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5080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114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950" spc="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νθ</a:t>
            </a:r>
            <a:r>
              <a:rPr sz="1950" spc="6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-3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950" spc="2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2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950" spc="-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2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λλ</a:t>
            </a:r>
            <a:r>
              <a:rPr sz="1950" spc="2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2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950" spc="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950" spc="11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3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950" spc="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950" spc="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3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950" spc="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endParaRPr sz="195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734695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23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3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950" spc="2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15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7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950" spc="2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11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ξ</a:t>
            </a:r>
            <a:r>
              <a:rPr sz="1950" spc="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8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-1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950" spc="1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λλ</a:t>
            </a:r>
            <a:r>
              <a:rPr sz="1950" spc="6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-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950" spc="-8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950" spc="1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endParaRPr lang="el-GR" sz="1950" spc="10" dirty="0">
              <a:solidFill>
                <a:srgbClr val="21212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734695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13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950" spc="1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ρν</a:t>
            </a:r>
            <a:r>
              <a:rPr sz="1950" spc="6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950" spc="-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950" spc="6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950" spc="-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1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νά</a:t>
            </a:r>
            <a:r>
              <a:rPr sz="1950" spc="-5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950" spc="6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950" spc="-2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950" spc="6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950" dirty="0" err="1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2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1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950" spc="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spc="1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950" spc="-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950" spc="15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endParaRPr lang="el-GR" sz="1950" spc="10" dirty="0">
              <a:solidFill>
                <a:srgbClr val="21212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734695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8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950" spc="6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950" spc="11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spc="6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70" dirty="0" err="1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950" spc="1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11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spc="2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3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950" spc="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950" spc="4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950" spc="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3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950" spc="1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16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2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950" spc="-14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950" spc="155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80" dirty="0" smtClean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950" spc="45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950" spc="-5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z="1950" spc="6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sz="195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endParaRPr lang="el-GR" sz="1950" dirty="0" smtClean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734695" indent="-342900">
              <a:lnSpc>
                <a:spcPct val="115399"/>
              </a:lnSpc>
              <a:buFont typeface="Arial" panose="020B0604020202020204" pitchFamily="34" charset="0"/>
              <a:buChar char="•"/>
            </a:pPr>
            <a:r>
              <a:rPr sz="1950" spc="-3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950" spc="2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950" spc="1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950" spc="15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950" spc="4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950" spc="1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950" spc="15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950" spc="-8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950" spc="7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950" spc="2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sz="1950" spc="1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950" spc="45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950" spc="160" dirty="0" err="1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950" spc="-4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50" spc="-14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950" spc="4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950" spc="1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950" spc="45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950" spc="16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endParaRPr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858000"/>
            <a:ext cx="9753600" cy="457200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45170" y="1828800"/>
            <a:ext cx="81750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88260" algn="l"/>
                <a:tab pos="5064125" algn="l"/>
              </a:tabLst>
            </a:pPr>
            <a:r>
              <a:rPr lang="el-GR" sz="2800" b="1" spc="-285" dirty="0" smtClean="0">
                <a:solidFill>
                  <a:srgbClr val="C50012"/>
                </a:solidFill>
                <a:latin typeface="Lucida Sans"/>
                <a:cs typeface="Lucida Sans"/>
              </a:rPr>
              <a:t>ΑΣΚΗΣΗ (ΕΜΠΟΔΙΑ ΣΤΗΝ  ΕΠΙΚΟΙΝΩΝΙΑ)</a:t>
            </a:r>
            <a:endParaRPr sz="28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8505" y="276225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65460" y="2514600"/>
            <a:ext cx="7754740" cy="3553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17200"/>
              </a:lnSpc>
            </a:pPr>
            <a:endParaRPr lang="el-GR" sz="1200" dirty="0" smtClean="0"/>
          </a:p>
          <a:p>
            <a:pPr marL="12700" marR="5080" indent="-635" algn="ctr">
              <a:lnSpc>
                <a:spcPct val="117200"/>
              </a:lnSpc>
            </a:pPr>
            <a:endParaRPr lang="el-GR" sz="1200" dirty="0" smtClean="0"/>
          </a:p>
          <a:p>
            <a:pPr marL="12700" marR="5080" indent="-635" algn="ctr">
              <a:lnSpc>
                <a:spcPct val="117200"/>
              </a:lnSpc>
            </a:pPr>
            <a:r>
              <a:rPr lang="el-GR" sz="1200" b="1" dirty="0" smtClean="0"/>
              <a:t>Οδηγίες</a:t>
            </a:r>
          </a:p>
          <a:p>
            <a:pPr marL="12700" marR="5080" indent="-635">
              <a:lnSpc>
                <a:spcPct val="117200"/>
              </a:lnSpc>
            </a:pPr>
            <a:r>
              <a:rPr lang="el-GR" sz="1200" dirty="0" smtClean="0"/>
              <a:t>Πάρτε </a:t>
            </a:r>
            <a:r>
              <a:rPr lang="el-GR" sz="1200" dirty="0"/>
              <a:t>δύο </a:t>
            </a:r>
            <a:r>
              <a:rPr lang="el-GR" sz="1200" dirty="0" smtClean="0"/>
              <a:t>καρέκλες</a:t>
            </a:r>
          </a:p>
          <a:p>
            <a:r>
              <a:rPr lang="el-GR" sz="1200" dirty="0" smtClean="0"/>
              <a:t>Ακουμπήστε </a:t>
            </a:r>
            <a:r>
              <a:rPr lang="el-GR" sz="1200" dirty="0"/>
              <a:t>τη μία στην άλλη πλάτη με </a:t>
            </a:r>
            <a:r>
              <a:rPr lang="el-GR" sz="1200" dirty="0" smtClean="0"/>
              <a:t>πλάτη</a:t>
            </a:r>
          </a:p>
          <a:p>
            <a:r>
              <a:rPr lang="el-GR" sz="1200" dirty="0" smtClean="0"/>
              <a:t>Επιχειρήστε </a:t>
            </a:r>
            <a:r>
              <a:rPr lang="el-GR" sz="1200" dirty="0"/>
              <a:t>να συζητήσετε για  την </a:t>
            </a:r>
            <a:r>
              <a:rPr lang="el-GR" sz="1200" dirty="0" smtClean="0"/>
              <a:t> προηγούμενη </a:t>
            </a:r>
            <a:r>
              <a:rPr lang="el-GR" sz="1200" dirty="0"/>
              <a:t>ώρα του </a:t>
            </a:r>
            <a:r>
              <a:rPr lang="el-GR" sz="1200" dirty="0" smtClean="0"/>
              <a:t>μαθήματος</a:t>
            </a:r>
          </a:p>
          <a:p>
            <a:r>
              <a:rPr lang="el-GR" sz="1200" dirty="0" smtClean="0"/>
              <a:t>Στη </a:t>
            </a:r>
            <a:r>
              <a:rPr lang="el-GR" sz="1200" dirty="0"/>
              <a:t>συνέχεια πείτε πώς αισθάνεστε, όταν μιλάτε με την πλάτη </a:t>
            </a:r>
            <a:r>
              <a:rPr lang="el-GR" sz="1200" dirty="0" smtClean="0"/>
              <a:t>γυρισμένη </a:t>
            </a:r>
            <a:r>
              <a:rPr lang="el-GR" sz="1200" dirty="0"/>
              <a:t>στον </a:t>
            </a:r>
            <a:r>
              <a:rPr lang="el-GR" sz="1200" dirty="0" smtClean="0"/>
              <a:t>άλλο</a:t>
            </a:r>
          </a:p>
          <a:p>
            <a:r>
              <a:rPr lang="el-GR" sz="1200" dirty="0" smtClean="0"/>
              <a:t>Μετά </a:t>
            </a:r>
            <a:r>
              <a:rPr lang="el-GR" sz="1200" dirty="0"/>
              <a:t>από λίγο μετακινήστε τις καρέκλες, πάλι πλάτη με πλάτη, αλλά αυτή τη φορά και </a:t>
            </a:r>
            <a:r>
              <a:rPr lang="el-GR" sz="1200" dirty="0" smtClean="0"/>
              <a:t> με </a:t>
            </a:r>
            <a:r>
              <a:rPr lang="el-GR" sz="1200" dirty="0"/>
              <a:t>κάποια απόσταση μεταξύ </a:t>
            </a:r>
            <a:r>
              <a:rPr lang="el-GR" sz="1200" dirty="0" smtClean="0"/>
              <a:t>τους</a:t>
            </a:r>
            <a:endParaRPr lang="el-GR" sz="1200" dirty="0"/>
          </a:p>
          <a:p>
            <a:r>
              <a:rPr lang="el-GR" sz="1200" b="1" dirty="0" smtClean="0"/>
              <a:t>Επαναλάβατε </a:t>
            </a:r>
            <a:r>
              <a:rPr lang="el-GR" sz="1200" b="1" dirty="0"/>
              <a:t>την </a:t>
            </a:r>
            <a:r>
              <a:rPr lang="el-GR" sz="1200" b="1" dirty="0" smtClean="0"/>
              <a:t>άσκηση</a:t>
            </a:r>
          </a:p>
          <a:p>
            <a:r>
              <a:rPr lang="el-GR" sz="1200" dirty="0" smtClean="0"/>
              <a:t>Περιγράψτε </a:t>
            </a:r>
            <a:r>
              <a:rPr lang="el-GR" sz="1200" dirty="0"/>
              <a:t>πάλι τα συναισθήματα και την </a:t>
            </a:r>
            <a:r>
              <a:rPr lang="el-GR" sz="1200" dirty="0" smtClean="0"/>
              <a:t> εμπειρία σας</a:t>
            </a:r>
            <a:endParaRPr lang="el-GR" sz="1200" dirty="0"/>
          </a:p>
          <a:p>
            <a:r>
              <a:rPr lang="el-GR" sz="1200" dirty="0" smtClean="0"/>
              <a:t>Συζητήστε </a:t>
            </a:r>
            <a:r>
              <a:rPr lang="el-GR" sz="1200" dirty="0"/>
              <a:t>αν έχετε νιώσει παρόμοια στην επικοινωνία με κάποιον από τον κοινωνικό σας </a:t>
            </a:r>
          </a:p>
          <a:p>
            <a:r>
              <a:rPr lang="el-GR" sz="1200" dirty="0"/>
              <a:t>ή οικογενειακό σας </a:t>
            </a:r>
            <a:r>
              <a:rPr lang="el-GR" sz="1200" dirty="0" smtClean="0"/>
              <a:t>περίγυρο</a:t>
            </a:r>
            <a:endParaRPr lang="el-GR" sz="1200" dirty="0"/>
          </a:p>
          <a:p>
            <a:r>
              <a:rPr lang="el-GR" sz="1200" dirty="0"/>
              <a:t>Άξονες συζήτησης: </a:t>
            </a:r>
          </a:p>
          <a:p>
            <a:r>
              <a:rPr lang="el-GR" sz="1200" dirty="0"/>
              <a:t>Αφού τελειώσει η παρουσίαση στις δυάδες, οι </a:t>
            </a:r>
            <a:r>
              <a:rPr lang="el-GR" sz="1200" dirty="0" smtClean="0"/>
              <a:t>εκπαιδευόμενοι </a:t>
            </a:r>
            <a:r>
              <a:rPr lang="el-GR" sz="1200" dirty="0"/>
              <a:t>εντάσσονται </a:t>
            </a:r>
            <a:r>
              <a:rPr lang="el-GR" sz="1200" dirty="0" smtClean="0"/>
              <a:t>στην ολομέλεια με </a:t>
            </a:r>
            <a:r>
              <a:rPr lang="el-GR" sz="1200" dirty="0"/>
              <a:t>τα εξής θέματα για συζήτηση:</a:t>
            </a:r>
          </a:p>
          <a:p>
            <a:r>
              <a:rPr lang="el-GR" sz="1200" dirty="0"/>
              <a:t>- Μπορείτε να κατανοήσετε τη σημασία της αμεσότητας στην επικοινωνία;</a:t>
            </a:r>
          </a:p>
          <a:p>
            <a:r>
              <a:rPr lang="el-GR" sz="1200" dirty="0"/>
              <a:t>- Νομίζετε πως η επικοινωνία σας με τους άλλους στην οικογένειά σας διεξάγεται με άμεσο τρόπο;</a:t>
            </a:r>
          </a:p>
          <a:p>
            <a:pPr marL="12700" marR="5080" indent="-635" algn="ctr">
              <a:lnSpc>
                <a:spcPct val="117200"/>
              </a:lnSpc>
            </a:pP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81000" y="6858000"/>
            <a:ext cx="5090795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7002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52587" y="1207420"/>
            <a:ext cx="5589905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90"/>
              </a:lnSpc>
              <a:tabLst>
                <a:tab pos="1064260" algn="l"/>
                <a:tab pos="3639820" algn="l"/>
              </a:tabLst>
            </a:pPr>
            <a:r>
              <a:rPr sz="5250" b="1" spc="-509" dirty="0">
                <a:solidFill>
                  <a:srgbClr val="FFFFFF"/>
                </a:solidFill>
                <a:latin typeface="Lucida Sans"/>
                <a:cs typeface="Lucida Sans"/>
              </a:rPr>
              <a:t>Τ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85" dirty="0">
                <a:solidFill>
                  <a:srgbClr val="FFFFFF"/>
                </a:solidFill>
                <a:latin typeface="Lucida Sans"/>
                <a:cs typeface="Lucida Sans"/>
              </a:rPr>
              <a:t>Η</a:t>
            </a:r>
            <a:endParaRPr sz="5250" dirty="0">
              <a:latin typeface="Lucida Sans"/>
              <a:cs typeface="Lucida Sans"/>
            </a:endParaRPr>
          </a:p>
          <a:p>
            <a:pPr algn="ctr">
              <a:lnSpc>
                <a:spcPts val="5890"/>
              </a:lnSpc>
            </a:pP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Π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14" dirty="0">
                <a:solidFill>
                  <a:srgbClr val="FFFFFF"/>
                </a:solidFill>
                <a:latin typeface="Lucida Sans"/>
                <a:cs typeface="Lucida Sans"/>
              </a:rPr>
              <a:t>Κ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20" dirty="0">
                <a:solidFill>
                  <a:srgbClr val="FFFFFF"/>
                </a:solidFill>
                <a:latin typeface="Lucida Sans"/>
                <a:cs typeface="Lucida Sans"/>
              </a:rPr>
              <a:t>Ω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endParaRPr sz="525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7555" y="27146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93067" y="3160617"/>
            <a:ext cx="7971790" cy="1659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μβ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νν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indent="52705" algn="ctr">
              <a:lnSpc>
                <a:spcPct val="117200"/>
              </a:lnSpc>
            </a:pPr>
            <a:r>
              <a:rPr sz="1600" spc="-18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3</a:t>
            </a:r>
            <a:r>
              <a:rPr sz="16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-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4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μμ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4ά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φο</a:t>
            </a:r>
            <a:r>
              <a:rPr sz="1600" spc="7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λλ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ξ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ήξ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7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ώσ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30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86500"/>
            <a:ext cx="9753600" cy="1028700"/>
          </a:xfrm>
          <a:custGeom>
            <a:avLst/>
            <a:gdLst/>
            <a:ahLst/>
            <a:cxnLst/>
            <a:rect l="l" t="t" r="r" b="b"/>
            <a:pathLst>
              <a:path w="9753600" h="1028700">
                <a:moveTo>
                  <a:pt x="0" y="0"/>
                </a:moveTo>
                <a:lnTo>
                  <a:pt x="9753406" y="0"/>
                </a:lnTo>
                <a:lnTo>
                  <a:pt x="9753406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3260" y="302426"/>
            <a:ext cx="9176385" cy="184666"/>
          </a:xfrm>
          <a:prstGeom prst="rect">
            <a:avLst/>
          </a:prstGeom>
          <a:ln w="30962">
            <a:solidFill>
              <a:srgbClr val="C500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Π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Ι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Μ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Ο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Ρ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Φ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Ω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Τ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Ι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Κ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Ο 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Π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Ρ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Ο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Γ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Ρ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Α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Μ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Μ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Α 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Γ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Ι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Α 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Σ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Τ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Λ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Χ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Η 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Π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Α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Γ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Γ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Λ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Μ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Α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Τ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Ι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Κ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Η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Σ 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Κ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Π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Α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Ι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Δ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Ε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Υ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Σ</a:t>
            </a:r>
            <a:r>
              <a:rPr sz="1200" b="1" spc="-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Η</a:t>
            </a:r>
            <a:r>
              <a:rPr sz="1200" b="1" spc="-180" dirty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6297" y="2619375"/>
            <a:ext cx="5676900" cy="3009900"/>
          </a:xfrm>
          <a:custGeom>
            <a:avLst/>
            <a:gdLst/>
            <a:ahLst/>
            <a:cxnLst/>
            <a:rect l="l" t="t" r="r" b="b"/>
            <a:pathLst>
              <a:path w="5676900" h="3009900">
                <a:moveTo>
                  <a:pt x="0" y="0"/>
                </a:moveTo>
                <a:lnTo>
                  <a:pt x="5676753" y="0"/>
                </a:lnTo>
                <a:lnTo>
                  <a:pt x="5676753" y="3009900"/>
                </a:lnTo>
                <a:lnTo>
                  <a:pt x="0" y="3009900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3549" y="2747824"/>
            <a:ext cx="342074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7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FFFFFF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FFFFFF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135" dirty="0">
                <a:solidFill>
                  <a:srgbClr val="FFFFFF"/>
                </a:solidFill>
                <a:latin typeface="Lucida Sans"/>
                <a:cs typeface="Lucida Sans"/>
              </a:rPr>
              <a:t>Ω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endParaRPr sz="32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349" y="3441166"/>
            <a:ext cx="5088255" cy="1800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5410" algn="just">
              <a:lnSpc>
                <a:spcPct val="117200"/>
              </a:lnSpc>
            </a:pP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"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Μι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διαδικασί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κατ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οποί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ένα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πομπό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άτομο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ομάδα</a:t>
            </a:r>
            <a:r>
              <a:rPr sz="1400" spc="-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μεταβιβάζε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πληροφορίες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σκέψεις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ιδέες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συναισθήματα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ακόμ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ενέργεια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έν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δέκτ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 </a:t>
            </a:r>
            <a:r>
              <a:rPr sz="14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άτομο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ομάδα</a:t>
            </a:r>
            <a:r>
              <a:rPr sz="1400" spc="-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στόχ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προκαλέσε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αυτό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εμφάνισ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ιδεών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πράξεων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συναισθημάτων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ενέργεια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τελικ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ανάλυσ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επηρεάσε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κατάστασ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συμπεριφορ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του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’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Μπουραντάς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2002</a:t>
            </a:r>
            <a:r>
              <a:rPr sz="14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400" spc="7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"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9186" y="33337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60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260" y="302426"/>
            <a:ext cx="9176385" cy="184666"/>
          </a:xfrm>
          <a:prstGeom prst="rect">
            <a:avLst/>
          </a:prstGeom>
          <a:solidFill>
            <a:srgbClr val="C50012"/>
          </a:solidFill>
          <a:ln w="30962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/>
            <a:r>
              <a:rPr sz="1200" b="1" spc="-70" dirty="0" smtClean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Π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Ι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Μ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Ο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Ρ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Φ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Ω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Τ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Ι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Κ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Ο </a:t>
            </a:r>
            <a:r>
              <a:rPr lang="el-GR" sz="1200" b="1" spc="-4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Π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Ρ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Ο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Γ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Ρ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Α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Μ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Μ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Α </a:t>
            </a:r>
            <a:r>
              <a:rPr lang="el-GR" sz="1200" b="1" spc="-4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Γ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Ι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Α </a:t>
            </a:r>
            <a:r>
              <a:rPr lang="el-GR" sz="1200" b="1" spc="-4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Σ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Τ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Λ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Χ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Η </a:t>
            </a:r>
            <a:r>
              <a:rPr lang="el-GR" sz="1200" b="1" spc="-4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Π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Α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Γ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Γ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Λ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Μ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Α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Τ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Ι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Κ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Η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Σ </a:t>
            </a:r>
            <a:r>
              <a:rPr lang="el-GR" sz="1200" b="1" spc="-4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Κ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Π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Α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Ι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Δ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Ε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Υ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Σ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Η</a:t>
            </a:r>
            <a:r>
              <a:rPr lang="el-GR" sz="1200" b="1" spc="-180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l-GR" sz="1200" b="1" dirty="0" smtClean="0">
                <a:solidFill>
                  <a:prstClr val="white"/>
                </a:solidFill>
                <a:latin typeface="Arial"/>
                <a:cs typeface="Arial"/>
              </a:rPr>
              <a:t>Σ</a:t>
            </a:r>
            <a:endParaRPr lang="el-GR" sz="1200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2587" y="1207420"/>
            <a:ext cx="5589905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90"/>
              </a:lnSpc>
              <a:tabLst>
                <a:tab pos="1064260" algn="l"/>
                <a:tab pos="3639820" algn="l"/>
              </a:tabLst>
            </a:pPr>
            <a:r>
              <a:rPr sz="5250" b="1" spc="-509" dirty="0">
                <a:solidFill>
                  <a:srgbClr val="FFFFFF"/>
                </a:solidFill>
                <a:latin typeface="Lucida Sans"/>
                <a:cs typeface="Lucida Sans"/>
              </a:rPr>
              <a:t>Τ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85" dirty="0">
                <a:solidFill>
                  <a:srgbClr val="FFFFFF"/>
                </a:solidFill>
                <a:latin typeface="Lucida Sans"/>
                <a:cs typeface="Lucida Sans"/>
              </a:rPr>
              <a:t>Η</a:t>
            </a:r>
            <a:endParaRPr sz="5250" dirty="0">
              <a:solidFill>
                <a:prstClr val="black"/>
              </a:solidFill>
              <a:latin typeface="Lucida Sans"/>
              <a:cs typeface="Lucida Sans"/>
            </a:endParaRPr>
          </a:p>
          <a:p>
            <a:pPr algn="ctr">
              <a:lnSpc>
                <a:spcPts val="5890"/>
              </a:lnSpc>
            </a:pP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Π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14" dirty="0">
                <a:solidFill>
                  <a:srgbClr val="FFFFFF"/>
                </a:solidFill>
                <a:latin typeface="Lucida Sans"/>
                <a:cs typeface="Lucida Sans"/>
              </a:rPr>
              <a:t>Κ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20" dirty="0">
                <a:solidFill>
                  <a:srgbClr val="FFFFFF"/>
                </a:solidFill>
                <a:latin typeface="Lucida Sans"/>
                <a:cs typeface="Lucida Sans"/>
              </a:rPr>
              <a:t>Ω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endParaRPr sz="5250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7555" y="27146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066" y="3160617"/>
            <a:ext cx="8098533" cy="1846659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l-GR" sz="2000" dirty="0">
                <a:solidFill>
                  <a:prstClr val="black"/>
                </a:solidFill>
              </a:rPr>
              <a:t>«Η τέχνη της αποτελεσματικής ανταλλαγής πληροφοριών, η οποία ολοκληρώνεται με την εδραίωση κατανόησης ανάμεσα σε δύο η περισσότερα άτομα, ανάμεσα σε ένα άτομο και μιαν ομάδα, ή ανάμεσα σε δύο ή περισσότερες ομάδες» (</a:t>
            </a:r>
            <a:r>
              <a:rPr lang="el-GR" sz="2000" dirty="0" err="1">
                <a:solidFill>
                  <a:prstClr val="black"/>
                </a:solidFill>
              </a:rPr>
              <a:t>Πιπερόπουλος</a:t>
            </a:r>
            <a:r>
              <a:rPr lang="el-GR" sz="2000" dirty="0">
                <a:solidFill>
                  <a:prstClr val="black"/>
                </a:solidFill>
              </a:rPr>
              <a:t>, 1996, στο </a:t>
            </a:r>
            <a:r>
              <a:rPr lang="el-GR" sz="2000" dirty="0" err="1">
                <a:solidFill>
                  <a:prstClr val="black"/>
                </a:solidFill>
              </a:rPr>
              <a:t>Κανδυλάκη</a:t>
            </a:r>
            <a:r>
              <a:rPr lang="el-GR" sz="2000" dirty="0">
                <a:solidFill>
                  <a:prstClr val="black"/>
                </a:solidFill>
              </a:rPr>
              <a:t>, 2004, 37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/>
            <a:r>
              <a:rPr lang="el-GR" sz="2000" dirty="0" smtClean="0">
                <a:solidFill>
                  <a:prstClr val="black"/>
                </a:solidFill>
              </a:rPr>
              <a:t> </a:t>
            </a:r>
            <a:endParaRPr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28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8100" y="6629400"/>
            <a:ext cx="9753600" cy="71437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81100" y="2776220"/>
            <a:ext cx="760539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88260" algn="l"/>
                <a:tab pos="5064125" algn="l"/>
              </a:tabLst>
            </a:pPr>
            <a:r>
              <a:rPr sz="5250" b="1" spc="-28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525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5250" b="1" spc="-509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525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5250" b="1" spc="-40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235" dirty="0">
                <a:solidFill>
                  <a:srgbClr val="C50012"/>
                </a:solidFill>
                <a:latin typeface="Lucida Sans"/>
                <a:cs typeface="Lucida Sans"/>
              </a:rPr>
              <a:t>Λ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5250" b="1" spc="254" dirty="0">
                <a:solidFill>
                  <a:srgbClr val="C50012"/>
                </a:solidFill>
                <a:latin typeface="Lucida Sans"/>
                <a:cs typeface="Lucida Sans"/>
              </a:rPr>
              <a:t>;</a:t>
            </a:r>
            <a:endParaRPr sz="525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9139" y="38862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2400" y="6774221"/>
            <a:ext cx="5090795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609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3648" y="50990"/>
            <a:ext cx="9753600" cy="6629400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547568"/>
            <a:ext cx="9753600" cy="685800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6808636"/>
            <a:ext cx="5118102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spc="-1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Μ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5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33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9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9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3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200" b="1" spc="-14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8030" y="180975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4851" y="5314082"/>
            <a:ext cx="8356601" cy="1261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Ερωτήσει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συζήτηση</a:t>
            </a:r>
            <a:r>
              <a:rPr sz="14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: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270"/>
              </a:spcBef>
              <a:buClr>
                <a:srgbClr val="FFFFFF"/>
              </a:buClr>
              <a:buFont typeface="Arial Unicode MS"/>
              <a:buAutoNum type="arabicPeriod"/>
              <a:tabLst>
                <a:tab pos="208915" algn="l"/>
              </a:tabLst>
            </a:pP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εμπόδισ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αποτελεσματικ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επικοινωνί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επιτυχ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μεταφορ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μηνύματος</a:t>
            </a:r>
            <a:r>
              <a:rPr sz="14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258445" algn="just">
              <a:lnSpc>
                <a:spcPct val="116100"/>
              </a:lnSpc>
              <a:buClr>
                <a:srgbClr val="FFFFFF"/>
              </a:buClr>
              <a:buFont typeface="Arial Unicode MS"/>
              <a:buAutoNum type="arabicPeriod"/>
              <a:tabLst>
                <a:tab pos="208915" algn="l"/>
              </a:tabLst>
            </a:pP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Μπορείτ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σκεφτείτ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άλλου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παράγοντε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πο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εμποδίζου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επικοινωνί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στη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καθημεριν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ζω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προσωπικ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επαγγελματική</a:t>
            </a:r>
            <a:r>
              <a:rPr sz="1400" spc="-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4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6798" y="152400"/>
            <a:ext cx="771270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ΕΜΠΟΔΙ</a:t>
            </a:r>
            <a:r>
              <a:rPr sz="42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4200" spc="-2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ΣΤΗ</a:t>
            </a:r>
            <a:r>
              <a:rPr sz="42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4200" spc="-2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ΕΠΙΚΟΙΝΩΝΙ</a:t>
            </a:r>
            <a:r>
              <a:rPr sz="42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endParaRPr sz="4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98730"/>
            <a:ext cx="6096000" cy="47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3260" y="302426"/>
            <a:ext cx="9176385" cy="184666"/>
          </a:xfrm>
          <a:prstGeom prst="rect">
            <a:avLst/>
          </a:prstGeom>
          <a:ln w="30962">
            <a:solidFill>
              <a:srgbClr val="C500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ct val="100000"/>
              </a:lnSpc>
            </a:pP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Φ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Δ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5169" y="685800"/>
            <a:ext cx="760539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88260" algn="l"/>
                <a:tab pos="5064125" algn="l"/>
              </a:tabLst>
            </a:pPr>
            <a:r>
              <a:rPr lang="el-GR" sz="2800" b="1" spc="-285" dirty="0" smtClean="0">
                <a:solidFill>
                  <a:srgbClr val="C50012"/>
                </a:solidFill>
                <a:latin typeface="Lucida Sans"/>
                <a:cs typeface="Lucida Sans"/>
              </a:rPr>
              <a:t>ΤΟ ΓΕΝΙΚΟ ΠΛΑΙΣΙΟ ΣΤΟ ΟΠΟΙΟ ΔΙΑΔΡΑΜΑΤΙΖΕΤΑΙ Η ΕΠΙΚΟΙΝΩΝΙΑ</a:t>
            </a:r>
            <a:endParaRPr lang="el-GR" sz="2800" b="1" spc="-285" dirty="0">
              <a:solidFill>
                <a:srgbClr val="C50012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7498" y="16764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45169" y="1905000"/>
            <a:ext cx="8098831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Συγκεκριμένα, ο </a:t>
            </a:r>
            <a:r>
              <a:rPr lang="el-GR" sz="1600" dirty="0" err="1"/>
              <a:t>Verderber</a:t>
            </a:r>
            <a:r>
              <a:rPr lang="el-GR" sz="1600" dirty="0"/>
              <a:t> (1998, 29) αναφέρεται στις ακόλουθες τέσσερις μεταβλητές που αφορούν στο γενικό πλαίσιο επικοινωνίας: </a:t>
            </a:r>
          </a:p>
          <a:p>
            <a:r>
              <a:rPr lang="el-GR" sz="1600" dirty="0"/>
              <a:t>1. Το </a:t>
            </a:r>
            <a:r>
              <a:rPr lang="el-GR" sz="1600" b="1" dirty="0"/>
              <a:t>φυσικό περιβάλλον, το οποίο στη δική μας περίπτωση περιλαμβάνει την </a:t>
            </a:r>
            <a:r>
              <a:rPr lang="el-GR" sz="1600" dirty="0"/>
              <a:t>τάξη. </a:t>
            </a:r>
          </a:p>
          <a:p>
            <a:r>
              <a:rPr lang="el-GR" sz="1600" dirty="0"/>
              <a:t>2. </a:t>
            </a:r>
            <a:r>
              <a:rPr lang="el-GR" sz="1600" b="1" dirty="0"/>
              <a:t>Ιστορική. Αναφέρεται στο νόημα που δημιουργείται από προηγούμενες </a:t>
            </a:r>
            <a:r>
              <a:rPr lang="el-GR" sz="1600" dirty="0"/>
              <a:t>επικοινωνιακές διαδικασίες. </a:t>
            </a:r>
            <a:endParaRPr lang="en-US" sz="1600" b="1" dirty="0"/>
          </a:p>
          <a:p>
            <a:r>
              <a:rPr lang="en-US" sz="1600" b="1" dirty="0" smtClean="0"/>
              <a:t>3. </a:t>
            </a:r>
            <a:r>
              <a:rPr lang="el-GR" sz="1600" b="1" dirty="0" smtClean="0"/>
              <a:t>Ψυχολογική</a:t>
            </a:r>
            <a:r>
              <a:rPr lang="el-GR" sz="1600" b="1" dirty="0"/>
              <a:t>. Η αυτοαντίληψη του ατόμου, αλλά και ο τρόπος με τον οποίο </a:t>
            </a:r>
            <a:r>
              <a:rPr lang="el-GR" sz="1600" dirty="0"/>
              <a:t>αντιλαμβάνεται τα άτομα με τα οποία επικοινωνεί, επηρεάζουν την επικοινωνία. </a:t>
            </a:r>
          </a:p>
          <a:p>
            <a:r>
              <a:rPr lang="el-GR" sz="1600" dirty="0"/>
              <a:t>4. </a:t>
            </a:r>
            <a:r>
              <a:rPr lang="el-GR" sz="1600" b="1" dirty="0"/>
              <a:t>H κουλτούρα, η οποία προσδιορίζει και τα πρότυπα επικοινωνίας, αποτελεί και </a:t>
            </a:r>
            <a:r>
              <a:rPr lang="el-GR" sz="1600" dirty="0"/>
              <a:t>τους άγραφους νόμους, αυτούς δηλαδή, που καθοδηγούν την «επικοινωνιακή» μας συμπεριφορά. </a:t>
            </a:r>
            <a:endParaRPr lang="en-US" sz="1600" b="1" dirty="0" smtClean="0"/>
          </a:p>
          <a:p>
            <a:r>
              <a:rPr lang="el-GR" sz="1600" b="1" dirty="0" smtClean="0"/>
              <a:t> </a:t>
            </a:r>
            <a:endParaRPr sz="1600" b="1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808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549" y="6711511"/>
            <a:ext cx="509079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Μ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330" dirty="0">
                <a:solidFill>
                  <a:srgbClr val="FFFFFF"/>
                </a:solidFill>
                <a:latin typeface="Arial Black"/>
                <a:cs typeface="Arial Black"/>
              </a:rPr>
              <a:t>|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0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3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7990" y="1524000"/>
            <a:ext cx="5023485" cy="109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085" marR="5080" indent="-541020">
              <a:lnSpc>
                <a:spcPts val="4430"/>
              </a:lnSpc>
              <a:tabLst>
                <a:tab pos="3302635" algn="l"/>
              </a:tabLst>
            </a:pPr>
            <a:r>
              <a:rPr sz="4200" b="1" spc="-229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65" dirty="0">
                <a:solidFill>
                  <a:srgbClr val="C50012"/>
                </a:solidFill>
                <a:latin typeface="Lucida Sans"/>
                <a:cs typeface="Lucida Sans"/>
              </a:rPr>
              <a:t>Μ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25" dirty="0">
                <a:solidFill>
                  <a:srgbClr val="C50012"/>
                </a:solidFill>
                <a:latin typeface="Lucida Sans"/>
                <a:cs typeface="Lucida Sans"/>
              </a:rPr>
              <a:t>Δ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409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70" dirty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spc="12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229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9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80" dirty="0">
                <a:solidFill>
                  <a:srgbClr val="C50012"/>
                </a:solidFill>
                <a:latin typeface="Lucida Sans"/>
                <a:cs typeface="Lucida Sans"/>
              </a:rPr>
              <a:t>Ω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endParaRPr sz="42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27461" y="12763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62886" y="2971800"/>
            <a:ext cx="5193694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8550" indent="-195580">
              <a:lnSpc>
                <a:spcPct val="100000"/>
              </a:lnSpc>
              <a:buFont typeface="Arial Unicode MS"/>
              <a:buAutoNum type="arabicPeriod"/>
              <a:tabLst>
                <a:tab pos="2369185" algn="l"/>
              </a:tabLst>
            </a:pP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Χαρακτηριστικ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πομπο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</a:p>
          <a:p>
            <a:pPr marL="2162810" indent="-195580">
              <a:lnSpc>
                <a:spcPct val="100000"/>
              </a:lnSpc>
              <a:spcBef>
                <a:spcPts val="270"/>
              </a:spcBef>
              <a:buFont typeface="Arial Unicode MS"/>
              <a:buAutoNum type="arabicPeriod"/>
              <a:tabLst>
                <a:tab pos="2163445" algn="l"/>
              </a:tabLst>
            </a:pP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Χαρακτηριστικ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μηνύματο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</a:p>
          <a:p>
            <a:pPr marL="2090420" indent="-196215">
              <a:lnSpc>
                <a:spcPct val="100000"/>
              </a:lnSpc>
              <a:spcBef>
                <a:spcPts val="270"/>
              </a:spcBef>
              <a:buFont typeface="Arial Unicode MS"/>
              <a:buAutoNum type="arabicPeriod"/>
              <a:tabLst>
                <a:tab pos="2091055" algn="l"/>
              </a:tabLst>
            </a:pP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υπερφόρτωσ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μηνύματο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</a:p>
          <a:p>
            <a:pPr marL="2229485" indent="-195580">
              <a:lnSpc>
                <a:spcPct val="100000"/>
              </a:lnSpc>
              <a:spcBef>
                <a:spcPts val="270"/>
              </a:spcBef>
              <a:buFont typeface="Arial Unicode MS"/>
              <a:buAutoNum type="arabicPeriod"/>
              <a:tabLst>
                <a:tab pos="2230120" algn="l"/>
              </a:tabLst>
            </a:pP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Πολιτισμικέ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άλλε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διαφορέ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</a:p>
          <a:p>
            <a:pPr marL="208279" indent="-195580">
              <a:lnSpc>
                <a:spcPct val="100000"/>
              </a:lnSpc>
              <a:spcBef>
                <a:spcPts val="270"/>
              </a:spcBef>
              <a:buFont typeface="Arial Unicode MS"/>
              <a:buAutoNum type="arabicPeriod"/>
              <a:tabLst>
                <a:tab pos="208915" algn="l"/>
              </a:tabLst>
            </a:pP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Λανθασμέν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επιλογ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χρόνου</a:t>
            </a:r>
            <a:r>
              <a:rPr sz="1400" spc="-50" dirty="0"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χώρου</a:t>
            </a:r>
            <a:r>
              <a:rPr sz="1400" spc="-50" dirty="0"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τρόπο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μέσο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</a:p>
          <a:p>
            <a:pPr marL="2058035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μετάδοσ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ενό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μηνύματο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</a:p>
          <a:p>
            <a:pPr marL="3059430" indent="-196215">
              <a:lnSpc>
                <a:spcPct val="100000"/>
              </a:lnSpc>
              <a:spcBef>
                <a:spcPts val="270"/>
              </a:spcBef>
              <a:buFont typeface="Arial Unicode MS"/>
              <a:buAutoNum type="arabicPeriod" startAt="6"/>
              <a:tabLst>
                <a:tab pos="3060065" algn="l"/>
              </a:tabLst>
            </a:pP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Εξωτερικ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Εμπόδι</a:t>
            </a:r>
            <a:r>
              <a:rPr sz="14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</a:p>
        </p:txBody>
      </p:sp>
      <p:sp>
        <p:nvSpPr>
          <p:cNvPr id="8" name="object 8"/>
          <p:cNvSpPr/>
          <p:nvPr/>
        </p:nvSpPr>
        <p:spPr>
          <a:xfrm>
            <a:off x="285749" y="1257300"/>
            <a:ext cx="3609975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549" y="6711511"/>
            <a:ext cx="509079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Μ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330" dirty="0">
                <a:solidFill>
                  <a:srgbClr val="FFFFFF"/>
                </a:solidFill>
                <a:latin typeface="Arial Black"/>
                <a:cs typeface="Arial Black"/>
              </a:rPr>
              <a:t>|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0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3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260" y="302426"/>
            <a:ext cx="9176385" cy="184666"/>
          </a:xfrm>
          <a:prstGeom prst="rect">
            <a:avLst/>
          </a:prstGeom>
          <a:ln w="30962">
            <a:solidFill>
              <a:srgbClr val="C500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ct val="100000"/>
              </a:lnSpc>
            </a:pP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Φ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Δ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7990" y="1524000"/>
            <a:ext cx="5023485" cy="1099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085" marR="5080" indent="-541020">
              <a:lnSpc>
                <a:spcPts val="4430"/>
              </a:lnSpc>
              <a:tabLst>
                <a:tab pos="3302635" algn="l"/>
              </a:tabLst>
            </a:pPr>
            <a:r>
              <a:rPr sz="4200" b="1" spc="-229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65" dirty="0">
                <a:solidFill>
                  <a:srgbClr val="C50012"/>
                </a:solidFill>
                <a:latin typeface="Lucida Sans"/>
                <a:cs typeface="Lucida Sans"/>
              </a:rPr>
              <a:t>Μ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25" dirty="0">
                <a:solidFill>
                  <a:srgbClr val="C50012"/>
                </a:solidFill>
                <a:latin typeface="Lucida Sans"/>
                <a:cs typeface="Lucida Sans"/>
              </a:rPr>
              <a:t>Δ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409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70" dirty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spc="12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229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9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80" dirty="0">
                <a:solidFill>
                  <a:srgbClr val="C50012"/>
                </a:solidFill>
                <a:latin typeface="Lucida Sans"/>
                <a:cs typeface="Lucida Sans"/>
              </a:rPr>
              <a:t>Ω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endParaRPr sz="420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27461" y="12763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5951" y="2647091"/>
            <a:ext cx="5193694" cy="366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l-GR" sz="1600" dirty="0" smtClean="0"/>
              <a:t>Αυτό </a:t>
            </a:r>
            <a:r>
              <a:rPr lang="el-GR" sz="1600" dirty="0"/>
              <a:t>που πρέπει να προσέχουμε είναι η </a:t>
            </a:r>
            <a:r>
              <a:rPr lang="el-GR" sz="1600" b="1" dirty="0"/>
              <a:t>αντίφαση </a:t>
            </a:r>
            <a:r>
              <a:rPr lang="el-GR" sz="1600" dirty="0"/>
              <a:t>που συχνά παρατηρείται μεταξύ της </a:t>
            </a:r>
            <a:r>
              <a:rPr lang="el-GR" sz="1600" b="1" dirty="0"/>
              <a:t>μη-λεκτικής και της λεκτικής επικοινωνίας</a:t>
            </a:r>
            <a:r>
              <a:rPr lang="el-GR" sz="1600" dirty="0"/>
              <a:t>. </a:t>
            </a:r>
          </a:p>
          <a:p>
            <a:pPr algn="ctr"/>
            <a:endParaRPr lang="el-GR" sz="1600" dirty="0" smtClean="0"/>
          </a:p>
          <a:p>
            <a:pPr algn="ctr"/>
            <a:r>
              <a:rPr lang="el-GR" sz="1600" dirty="0" smtClean="0"/>
              <a:t>Για </a:t>
            </a:r>
            <a:r>
              <a:rPr lang="el-GR" sz="1600" dirty="0"/>
              <a:t>παράδειγμα, </a:t>
            </a:r>
            <a:r>
              <a:rPr lang="el-GR" sz="1600" dirty="0" smtClean="0"/>
              <a:t>μπορούμε </a:t>
            </a:r>
            <a:r>
              <a:rPr lang="el-GR" sz="1600" dirty="0"/>
              <a:t>να </a:t>
            </a:r>
            <a:r>
              <a:rPr lang="el-GR" sz="1600" dirty="0" smtClean="0"/>
              <a:t>λέμε </a:t>
            </a:r>
            <a:r>
              <a:rPr lang="el-GR" sz="1600" dirty="0"/>
              <a:t>στους εκπαιδευομένους </a:t>
            </a:r>
            <a:r>
              <a:rPr lang="el-GR" sz="1600" dirty="0" smtClean="0"/>
              <a:t>μας </a:t>
            </a:r>
            <a:r>
              <a:rPr lang="el-GR" sz="1600" dirty="0"/>
              <a:t>και να </a:t>
            </a:r>
            <a:r>
              <a:rPr lang="el-GR" sz="1600" dirty="0" smtClean="0"/>
              <a:t>επιμείνουμε </a:t>
            </a:r>
            <a:r>
              <a:rPr lang="el-GR" sz="1600" dirty="0"/>
              <a:t>ότι πραγματικά </a:t>
            </a:r>
            <a:r>
              <a:rPr lang="el-GR" sz="1600" dirty="0" smtClean="0"/>
              <a:t>ενδιαφερόμαστε </a:t>
            </a:r>
            <a:r>
              <a:rPr lang="el-GR" sz="1600" dirty="0"/>
              <a:t>για αυτούς, αλλά η μη-λεκτική </a:t>
            </a:r>
            <a:r>
              <a:rPr lang="el-GR" sz="1600" dirty="0" smtClean="0"/>
              <a:t>μας </a:t>
            </a:r>
            <a:r>
              <a:rPr lang="el-GR" sz="1600" dirty="0"/>
              <a:t>επικοινωνία να υποδηλώνει το ακριβώς αντίθετο</a:t>
            </a:r>
            <a:r>
              <a:rPr lang="el-GR" sz="1600" dirty="0" smtClean="0"/>
              <a:t>.</a:t>
            </a:r>
          </a:p>
          <a:p>
            <a:pPr algn="ctr"/>
            <a:r>
              <a:rPr lang="el-GR" sz="1600" dirty="0" smtClean="0"/>
              <a:t> </a:t>
            </a:r>
            <a:endParaRPr lang="el-GR" sz="1600" dirty="0"/>
          </a:p>
          <a:p>
            <a:pPr algn="ctr"/>
            <a:r>
              <a:rPr lang="el-GR" sz="1600" dirty="0"/>
              <a:t>Είναι σημαντικό, άρα, να </a:t>
            </a:r>
            <a:r>
              <a:rPr lang="el-GR" sz="1600" dirty="0" smtClean="0"/>
              <a:t>δίνουμε </a:t>
            </a:r>
            <a:r>
              <a:rPr lang="el-GR" sz="1600" dirty="0"/>
              <a:t>ιδιαίτερη προσοχή στη μη-λεκτική επικοινωνία των εκπαιδευομένων </a:t>
            </a:r>
            <a:r>
              <a:rPr lang="el-GR" sz="1600" dirty="0" smtClean="0"/>
              <a:t>μας</a:t>
            </a:r>
            <a:r>
              <a:rPr lang="el-GR" sz="1600" dirty="0"/>
              <a:t>, καθότι ως πιο αυθόρμητη μορφή επικοινωνίας από τη λεκτική, συχνά μεταφέρει τα πραγματικά συναισθήματα που κρύβονται πίσω από τις λέξεις τους. </a:t>
            </a:r>
            <a:endParaRPr lang="el-GR" sz="1600" dirty="0" smtClean="0"/>
          </a:p>
          <a:p>
            <a:pPr algn="ctr"/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49" y="1257300"/>
            <a:ext cx="3609975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330" y="1474120"/>
            <a:ext cx="7903209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8825" marR="5080" indent="-746760">
              <a:lnSpc>
                <a:spcPts val="5480"/>
              </a:lnSpc>
              <a:tabLst>
                <a:tab pos="3342640" algn="l"/>
                <a:tab pos="5736590" algn="l"/>
              </a:tabLst>
            </a:pP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35" dirty="0">
                <a:solidFill>
                  <a:srgbClr val="FFFFFF"/>
                </a:solidFill>
                <a:latin typeface="Lucida Sans"/>
                <a:cs typeface="Lucida Sans"/>
              </a:rPr>
              <a:t>Υ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195" dirty="0">
                <a:solidFill>
                  <a:srgbClr val="FFFFFF"/>
                </a:solidFill>
                <a:latin typeface="Lucida Sans"/>
                <a:cs typeface="Lucida Sans"/>
              </a:rPr>
              <a:t>Γ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14" dirty="0">
                <a:solidFill>
                  <a:srgbClr val="FFFFFF"/>
                </a:solidFill>
                <a:latin typeface="Lucida Sans"/>
                <a:cs typeface="Lucida Sans"/>
              </a:rPr>
              <a:t>Κ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95" dirty="0">
                <a:solidFill>
                  <a:srgbClr val="FFFFFF"/>
                </a:solidFill>
                <a:latin typeface="Lucida Sans"/>
                <a:cs typeface="Lucida Sans"/>
              </a:rPr>
              <a:t>Ρ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35" dirty="0">
                <a:solidFill>
                  <a:srgbClr val="FFFFFF"/>
                </a:solidFill>
                <a:latin typeface="Lucida Sans"/>
                <a:cs typeface="Lucida Sans"/>
              </a:rPr>
              <a:t>Υ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509" dirty="0">
                <a:solidFill>
                  <a:srgbClr val="FFFFFF"/>
                </a:solidFill>
                <a:latin typeface="Lucida Sans"/>
                <a:cs typeface="Lucida Sans"/>
              </a:rPr>
              <a:t>Τ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204" dirty="0">
                <a:solidFill>
                  <a:srgbClr val="FFFFFF"/>
                </a:solidFill>
                <a:latin typeface="Lucida Sans"/>
                <a:cs typeface="Lucida Sans"/>
              </a:rPr>
              <a:t> Χ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20" dirty="0">
                <a:solidFill>
                  <a:srgbClr val="FFFFFF"/>
                </a:solidFill>
                <a:latin typeface="Lucida Sans"/>
                <a:cs typeface="Lucida Sans"/>
              </a:rPr>
              <a:t>Ω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95" dirty="0">
                <a:solidFill>
                  <a:srgbClr val="FFFFFF"/>
                </a:solidFill>
                <a:latin typeface="Lucida Sans"/>
                <a:cs typeface="Lucida Sans"/>
              </a:rPr>
              <a:t>Ρ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95" dirty="0">
                <a:solidFill>
                  <a:srgbClr val="FFFFFF"/>
                </a:solidFill>
                <a:latin typeface="Lucida Sans"/>
                <a:cs typeface="Lucida Sans"/>
              </a:rPr>
              <a:t>Ρ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195" dirty="0">
                <a:solidFill>
                  <a:srgbClr val="FFFFFF"/>
                </a:solidFill>
                <a:latin typeface="Lucida Sans"/>
                <a:cs typeface="Lucida Sans"/>
              </a:rPr>
              <a:t>Γ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endParaRPr sz="525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5155" y="29718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0349" y="3436842"/>
            <a:ext cx="6641465" cy="656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355" algn="ctr">
              <a:lnSpc>
                <a:spcPct val="117200"/>
              </a:lnSpc>
            </a:pPr>
            <a:r>
              <a:rPr lang="el-GR" sz="40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4000" b="1" spc="-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πάνιο φαινόμενο;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4" y="6500964"/>
            <a:ext cx="524986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7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84" y="762000"/>
            <a:ext cx="2563316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0" y="554354"/>
            <a:ext cx="6004925" cy="1267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79"/>
              </a:lnSpc>
              <a:tabLst>
                <a:tab pos="3921125" algn="l"/>
              </a:tabLst>
            </a:pPr>
            <a:endParaRPr lang="el-GR" sz="3200" b="1" spc="-70" dirty="0" smtClean="0">
              <a:solidFill>
                <a:srgbClr val="C50012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3379"/>
              </a:lnSpc>
              <a:tabLst>
                <a:tab pos="3921125" algn="l"/>
              </a:tabLst>
            </a:pPr>
            <a:r>
              <a:rPr lang="el-GR" sz="2400" b="1" spc="-70" dirty="0">
                <a:solidFill>
                  <a:srgbClr val="C50012"/>
                </a:solidFill>
                <a:latin typeface="Lucida Sans"/>
                <a:cs typeface="Lucida Sans"/>
              </a:rPr>
              <a:t>Άλλοι παράγοντες που συνιστούν εμπόδια στην επικοινωνία είναι</a:t>
            </a:r>
            <a:endParaRPr sz="2400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1367" y="213360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214" y="2590800"/>
            <a:ext cx="9497516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Στερεότυπα </a:t>
            </a:r>
            <a:r>
              <a:rPr lang="el-GR" sz="2000" dirty="0"/>
              <a:t>συμπεριφοράς – απόδοση </a:t>
            </a:r>
            <a:r>
              <a:rPr lang="el-GR" sz="2000" b="1" dirty="0"/>
              <a:t>«ετικέτας» </a:t>
            </a:r>
            <a:r>
              <a:rPr lang="el-GR" sz="2000" dirty="0"/>
              <a:t>– χαμηλές προσδοκίες. </a:t>
            </a:r>
            <a:endParaRPr lang="el-G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b="1" dirty="0" smtClean="0"/>
              <a:t>Ροή</a:t>
            </a:r>
            <a:r>
              <a:rPr lang="el-GR" sz="2000" dirty="0" smtClean="0"/>
              <a:t> </a:t>
            </a:r>
            <a:r>
              <a:rPr lang="el-GR" sz="2000" dirty="0"/>
              <a:t>λεκτικού περιεχόμενου και </a:t>
            </a:r>
            <a:r>
              <a:rPr lang="el-GR" sz="2000" b="1" dirty="0"/>
              <a:t>αυταρχικό προσωπικό στιλ </a:t>
            </a:r>
            <a:r>
              <a:rPr lang="el-GR" sz="2000" dirty="0"/>
              <a:t>επικοινωνίας. </a:t>
            </a:r>
            <a:endParaRPr lang="el-G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b="1" dirty="0" smtClean="0"/>
              <a:t>Λανθασμένη </a:t>
            </a:r>
            <a:r>
              <a:rPr lang="el-GR" sz="2000" b="1" dirty="0"/>
              <a:t>υπόθεση </a:t>
            </a:r>
            <a:r>
              <a:rPr lang="el-GR" sz="2000" dirty="0"/>
              <a:t>μηνύματος – δεν γίνεται χρήση της ανατροφοδότησης.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Εμπόδια </a:t>
            </a:r>
            <a:r>
              <a:rPr lang="el-GR" sz="2000" dirty="0"/>
              <a:t>επικοινωνίας που ανάγονται : στην </a:t>
            </a:r>
            <a:r>
              <a:rPr lang="el-GR" sz="2000" b="1" dirty="0"/>
              <a:t>προσωπικότητα του ατόμου</a:t>
            </a:r>
            <a:r>
              <a:rPr lang="el-GR" sz="2000" dirty="0"/>
              <a:t>, την </a:t>
            </a:r>
            <a:r>
              <a:rPr lang="el-GR" sz="2000" b="1" dirty="0"/>
              <a:t>ηλικιακή φάση</a:t>
            </a:r>
            <a:r>
              <a:rPr lang="el-GR" sz="2000" dirty="0"/>
              <a:t> ανάπτυξης και την </a:t>
            </a:r>
            <a:r>
              <a:rPr lang="el-GR" sz="2000" b="1" dirty="0"/>
              <a:t>ακούσια συμμετοχή </a:t>
            </a:r>
            <a:r>
              <a:rPr lang="el-GR" sz="2000" dirty="0"/>
              <a:t>του ατόμου στην </a:t>
            </a:r>
            <a:r>
              <a:rPr lang="el-GR" sz="2000" dirty="0" smtClean="0"/>
              <a:t>εκπαίδευση.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Συχνές </a:t>
            </a:r>
            <a:r>
              <a:rPr lang="el-GR" sz="2000" b="1" dirty="0"/>
              <a:t>διακοπές</a:t>
            </a:r>
            <a:r>
              <a:rPr lang="el-GR" sz="2000" dirty="0"/>
              <a:t>. 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b="1" dirty="0"/>
              <a:t>Άμυνες και αξίες του εκπαιδευτή </a:t>
            </a:r>
            <a:r>
              <a:rPr lang="el-GR" sz="2000" dirty="0"/>
              <a:t>π.χ. μη αποδοχή συγκεκριμένων συμπεριφορών ή/και </a:t>
            </a:r>
            <a:r>
              <a:rPr lang="el-GR" sz="2000" dirty="0" smtClean="0"/>
              <a:t>ομάδων. </a:t>
            </a:r>
            <a:endParaRPr sz="19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Ρ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Ο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Ν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Ω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Ν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Ψ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Χ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Ρ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prstClr val="white"/>
                </a:solidFill>
              </a:rPr>
              <a:t>Ψ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Χ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Γ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Μ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Λ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Ο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Π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Γ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prstClr val="white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prstClr val="white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prstClr val="white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prstClr val="white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prstClr val="white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prstClr val="white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prstClr val="white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prstClr val="white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prstClr val="white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prstClr val="white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260" y="302426"/>
            <a:ext cx="9176385" cy="184666"/>
          </a:xfrm>
          <a:prstGeom prst="rect">
            <a:avLst/>
          </a:prstGeom>
          <a:ln w="30962">
            <a:solidFill>
              <a:srgbClr val="C500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/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Φ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Δ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4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84" y="762000"/>
            <a:ext cx="2563316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0" y="554354"/>
            <a:ext cx="6004925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79"/>
              </a:lnSpc>
              <a:tabLst>
                <a:tab pos="3921125" algn="l"/>
              </a:tabLst>
            </a:pPr>
            <a:endParaRPr lang="el-GR" sz="3200" b="1" spc="-70" dirty="0" smtClean="0">
              <a:solidFill>
                <a:srgbClr val="C50012"/>
              </a:solidFill>
              <a:latin typeface="Lucida Sans"/>
              <a:cs typeface="Lucida Sans"/>
            </a:endParaRPr>
          </a:p>
          <a:p>
            <a:pPr marL="12700" marR="5080">
              <a:lnSpc>
                <a:spcPts val="3379"/>
              </a:lnSpc>
              <a:tabLst>
                <a:tab pos="3921125" algn="l"/>
              </a:tabLst>
            </a:pPr>
            <a:r>
              <a:rPr lang="el-GR" sz="2400" b="1" spc="-70" dirty="0">
                <a:solidFill>
                  <a:srgbClr val="C50012"/>
                </a:solidFill>
                <a:latin typeface="Lucida Sans"/>
                <a:cs typeface="Lucida Sans"/>
              </a:rPr>
              <a:t>Άλλοι παράγοντες που συνιστούν εμπόδια στην επικοινωνία </a:t>
            </a:r>
            <a:r>
              <a:rPr lang="el-GR" sz="2400" b="1" spc="-70" dirty="0" smtClean="0">
                <a:solidFill>
                  <a:srgbClr val="C50012"/>
                </a:solidFill>
                <a:latin typeface="Lucida Sans"/>
                <a:cs typeface="Lucida Sans"/>
              </a:rPr>
              <a:t>είναι και:</a:t>
            </a:r>
            <a:endParaRPr sz="2400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1367" y="213360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5385" y="32195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385" y="42482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5385" y="5276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048" y="2286000"/>
            <a:ext cx="9497516" cy="366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l-G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000" b="1" dirty="0"/>
              <a:t>Ο θόρυβος </a:t>
            </a:r>
            <a:r>
              <a:rPr lang="el-GR" sz="2000" dirty="0"/>
              <a:t>ή τρόπος με τον οποίο είναι διαμορφωμένο </a:t>
            </a:r>
            <a:r>
              <a:rPr lang="el-GR" sz="2000" b="1" dirty="0"/>
              <a:t>το φυσικό </a:t>
            </a:r>
            <a:r>
              <a:rPr lang="el-GR" sz="2000" b="1" dirty="0" smtClean="0"/>
              <a:t>περιβάλλον </a:t>
            </a:r>
            <a:r>
              <a:rPr lang="el-GR" sz="2000" dirty="0"/>
              <a:t>της τάξης, το οποίο δεν ευνοεί την αποτελεσματική επικοινωνία ή προωθεί την ισότιμη συμμετοχή των εκπαιδευομένων. </a:t>
            </a:r>
          </a:p>
          <a:p>
            <a:r>
              <a:rPr lang="el-GR" sz="2000" dirty="0" smtClean="0"/>
              <a:t>•     </a:t>
            </a:r>
            <a:r>
              <a:rPr lang="el-GR" sz="2000" dirty="0"/>
              <a:t>Η </a:t>
            </a:r>
            <a:r>
              <a:rPr lang="el-GR" sz="2000" b="1" dirty="0"/>
              <a:t>έλλειψη κινητοποίησης </a:t>
            </a:r>
            <a:r>
              <a:rPr lang="el-GR" sz="2000" dirty="0"/>
              <a:t>των εκπαιδευομένων. </a:t>
            </a:r>
          </a:p>
          <a:p>
            <a:r>
              <a:rPr lang="el-GR" sz="2000" dirty="0"/>
              <a:t>• </a:t>
            </a:r>
            <a:r>
              <a:rPr lang="el-GR" sz="2000" dirty="0" smtClean="0"/>
              <a:t>    Η </a:t>
            </a:r>
            <a:r>
              <a:rPr lang="el-GR" sz="2000" b="1" dirty="0"/>
              <a:t>έλλειψη κατάρτισης </a:t>
            </a:r>
            <a:r>
              <a:rPr lang="el-GR" sz="2000" dirty="0"/>
              <a:t>των εκπαιδευτών. </a:t>
            </a:r>
          </a:p>
          <a:p>
            <a:r>
              <a:rPr lang="el-GR" sz="2000" dirty="0"/>
              <a:t>• </a:t>
            </a:r>
            <a:r>
              <a:rPr lang="el-GR" sz="2000" dirty="0" smtClean="0"/>
              <a:t>    </a:t>
            </a:r>
            <a:r>
              <a:rPr lang="el-GR" sz="2000" b="1" dirty="0" smtClean="0"/>
              <a:t>Διαφορές </a:t>
            </a:r>
            <a:r>
              <a:rPr lang="el-GR" sz="2000" b="1" dirty="0"/>
              <a:t>στις αντιλήψεις </a:t>
            </a:r>
            <a:r>
              <a:rPr lang="el-GR" sz="2000" dirty="0"/>
              <a:t>των εμπλεκομένων. </a:t>
            </a:r>
          </a:p>
          <a:p>
            <a:r>
              <a:rPr lang="el-GR" sz="2000" dirty="0" smtClean="0"/>
              <a:t>•     </a:t>
            </a:r>
            <a:r>
              <a:rPr lang="el-GR" sz="2000" dirty="0"/>
              <a:t>Γλωσσικές, πολιτισμικές ή θρησκευτικές </a:t>
            </a:r>
            <a:r>
              <a:rPr lang="el-GR" sz="2000" b="1" dirty="0"/>
              <a:t>διαφορές</a:t>
            </a:r>
            <a:r>
              <a:rPr lang="el-GR" sz="2000" dirty="0"/>
              <a:t>. </a:t>
            </a:r>
          </a:p>
          <a:p>
            <a:r>
              <a:rPr lang="el-GR" sz="2000" dirty="0"/>
              <a:t>• </a:t>
            </a:r>
            <a:r>
              <a:rPr lang="el-GR" sz="2000" dirty="0" smtClean="0"/>
              <a:t>    Διαφορά </a:t>
            </a:r>
            <a:r>
              <a:rPr lang="el-GR" sz="2000" b="1" dirty="0"/>
              <a:t>στα επίπεδα των εκπαιδευομένων</a:t>
            </a:r>
            <a:r>
              <a:rPr lang="el-GR" sz="2000" dirty="0"/>
              <a:t>. </a:t>
            </a:r>
          </a:p>
          <a:p>
            <a:r>
              <a:rPr lang="el-GR" sz="2000" dirty="0"/>
              <a:t>• </a:t>
            </a:r>
            <a:r>
              <a:rPr lang="el-GR" sz="2000" dirty="0" smtClean="0"/>
              <a:t>    </a:t>
            </a:r>
            <a:r>
              <a:rPr lang="el-GR" sz="2000" b="1" dirty="0" smtClean="0"/>
              <a:t>Το </a:t>
            </a:r>
            <a:r>
              <a:rPr lang="el-GR" sz="2000" b="1" dirty="0"/>
              <a:t>λεξιλόγιο </a:t>
            </a:r>
            <a:r>
              <a:rPr lang="el-GR" sz="2000" dirty="0"/>
              <a:t>που χρησιμοποίει ο εκπαιδευτής δεν συνάδει με το επίπεδο κατανόησης των εκπαιδευομένων. </a:t>
            </a:r>
          </a:p>
          <a:p>
            <a:r>
              <a:rPr lang="el-GR" sz="2000" dirty="0"/>
              <a:t>• </a:t>
            </a:r>
            <a:r>
              <a:rPr lang="el-GR" sz="2000" dirty="0" smtClean="0"/>
              <a:t>    </a:t>
            </a:r>
            <a:r>
              <a:rPr lang="el-GR" sz="2000" b="1" dirty="0" smtClean="0"/>
              <a:t>Δεν </a:t>
            </a:r>
            <a:r>
              <a:rPr lang="el-GR" sz="2000" b="1" dirty="0"/>
              <a:t>λαμβάνεται υπόψη η μη-λεκτική επικοινωνία</a:t>
            </a:r>
            <a:r>
              <a:rPr lang="el-GR" sz="2000" dirty="0"/>
              <a:t>. </a:t>
            </a:r>
            <a:endParaRPr sz="19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Ρ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Ο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Ν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Ω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Ν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Ψ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Χ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Ρ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prstClr val="white"/>
                </a:solidFill>
              </a:rPr>
              <a:t>Ψ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Χ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Γ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Μ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Λ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Ο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Π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Γ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prstClr val="white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prstClr val="white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prstClr val="white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prstClr val="white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prstClr val="white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prstClr val="white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prstClr val="white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prstClr val="white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prstClr val="white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prstClr val="white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260" y="302426"/>
            <a:ext cx="9176385" cy="184666"/>
          </a:xfrm>
          <a:prstGeom prst="rect">
            <a:avLst/>
          </a:prstGeom>
          <a:ln w="30962">
            <a:solidFill>
              <a:srgbClr val="C5001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/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Φ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Μ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Δ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49" y="1638300"/>
            <a:ext cx="4019550" cy="2990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387849" y="1646100"/>
            <a:ext cx="476059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379"/>
              </a:lnSpc>
              <a:tabLst>
                <a:tab pos="3921125" algn="l"/>
              </a:tabLst>
            </a:pP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Υ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Θ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Υ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3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 </a:t>
            </a:r>
            <a:r>
              <a:rPr sz="3200" b="1" spc="200" dirty="0">
                <a:solidFill>
                  <a:srgbClr val="C50012"/>
                </a:solidFill>
                <a:latin typeface="Lucida Sans"/>
                <a:cs typeface="Lucida Sans"/>
              </a:rPr>
              <a:t>Μ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5" dirty="0">
                <a:solidFill>
                  <a:srgbClr val="C50012"/>
                </a:solidFill>
                <a:latin typeface="Lucida Sans"/>
                <a:cs typeface="Lucida Sans"/>
              </a:rPr>
              <a:t>Ρ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434" dirty="0">
                <a:solidFill>
                  <a:srgbClr val="C50012"/>
                </a:solidFill>
                <a:latin typeface="Lucida Sans"/>
                <a:cs typeface="Lucida Sans"/>
              </a:rPr>
              <a:t>Φ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endParaRPr sz="32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2486" y="13525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05385" y="32195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505385" y="42482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9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505385" y="527693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4377" y="85617"/>
                </a:moveTo>
                <a:lnTo>
                  <a:pt x="8158" y="66640"/>
                </a:lnTo>
                <a:lnTo>
                  <a:pt x="0" y="45173"/>
                </a:lnTo>
                <a:lnTo>
                  <a:pt x="1603" y="31217"/>
                </a:lnTo>
                <a:lnTo>
                  <a:pt x="6533" y="19828"/>
                </a:lnTo>
                <a:lnTo>
                  <a:pt x="18706" y="8396"/>
                </a:lnTo>
                <a:lnTo>
                  <a:pt x="29524" y="2212"/>
                </a:lnTo>
                <a:lnTo>
                  <a:pt x="40021" y="0"/>
                </a:lnTo>
                <a:lnTo>
                  <a:pt x="54131" y="1553"/>
                </a:lnTo>
                <a:lnTo>
                  <a:pt x="83312" y="29379"/>
                </a:lnTo>
                <a:lnTo>
                  <a:pt x="85664" y="42780"/>
                </a:lnTo>
                <a:lnTo>
                  <a:pt x="83783" y="55747"/>
                </a:lnTo>
                <a:lnTo>
                  <a:pt x="78138" y="67155"/>
                </a:lnTo>
                <a:lnTo>
                  <a:pt x="66179" y="77932"/>
                </a:lnTo>
                <a:lnTo>
                  <a:pt x="55250" y="83703"/>
                </a:lnTo>
                <a:lnTo>
                  <a:pt x="44377" y="8561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387849" y="2503350"/>
            <a:ext cx="4665980" cy="373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75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50012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35" dirty="0">
                <a:solidFill>
                  <a:srgbClr val="C50012"/>
                </a:solidFill>
                <a:latin typeface="Lucida Sans"/>
                <a:cs typeface="Lucida Sans"/>
              </a:rPr>
              <a:t>Ω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endParaRPr sz="3200" dirty="0">
              <a:latin typeface="Lucida Sans"/>
              <a:cs typeface="Lucida Sans"/>
            </a:endParaRPr>
          </a:p>
          <a:p>
            <a:pPr marL="353695" marR="217170">
              <a:lnSpc>
                <a:spcPct val="115399"/>
              </a:lnSpc>
              <a:spcBef>
                <a:spcPts val="1135"/>
              </a:spcBef>
            </a:pP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Προ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κάτ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Καθοδικ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κυρίω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εντολές</a:t>
            </a:r>
            <a:r>
              <a:rPr sz="1950" spc="-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οδηγίες</a:t>
            </a:r>
            <a:r>
              <a:rPr sz="1950" spc="-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αλλ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πληροφόρηση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endParaRPr sz="195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3695" marR="5080" indent="64135">
              <a:lnSpc>
                <a:spcPct val="115399"/>
              </a:lnSpc>
            </a:pP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Προ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πάν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–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Ανοδικ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συνήθω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ενημέρωση</a:t>
            </a:r>
            <a:r>
              <a:rPr sz="1950" spc="-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αλλ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επιρρο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πειθώ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endParaRPr sz="195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3695" marR="381000">
              <a:lnSpc>
                <a:spcPct val="115399"/>
              </a:lnSpc>
            </a:pP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Οριζόντι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8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συνήθω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επιρρο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πειθώ</a:t>
            </a:r>
            <a:r>
              <a:rPr sz="1950" spc="-6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αλλ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95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950" spc="-4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950" spc="-5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συνεργασία</a:t>
            </a:r>
            <a:r>
              <a:rPr sz="1950" spc="-80" dirty="0">
                <a:solidFill>
                  <a:srgbClr val="212121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endParaRPr sz="195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19753" y="914400"/>
            <a:ext cx="3848100" cy="4981575"/>
          </a:xfrm>
          <a:custGeom>
            <a:avLst/>
            <a:gdLst/>
            <a:ahLst/>
            <a:cxnLst/>
            <a:rect l="l" t="t" r="r" b="b"/>
            <a:pathLst>
              <a:path w="3848100" h="4981575">
                <a:moveTo>
                  <a:pt x="0" y="0"/>
                </a:moveTo>
                <a:lnTo>
                  <a:pt x="3848042" y="0"/>
                </a:lnTo>
                <a:lnTo>
                  <a:pt x="3848042" y="4981574"/>
                </a:lnTo>
                <a:lnTo>
                  <a:pt x="0" y="49815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3260" y="91440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60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8785" y="1686850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5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8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6410" y="3039400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5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8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6885" y="4439575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41872" y="75150"/>
                </a:moveTo>
                <a:lnTo>
                  <a:pt x="24549" y="73327"/>
                </a:lnTo>
                <a:lnTo>
                  <a:pt x="11983" y="67697"/>
                </a:lnTo>
                <a:lnTo>
                  <a:pt x="3893" y="58269"/>
                </a:lnTo>
                <a:lnTo>
                  <a:pt x="0" y="45051"/>
                </a:lnTo>
                <a:lnTo>
                  <a:pt x="1471" y="26613"/>
                </a:lnTo>
                <a:lnTo>
                  <a:pt x="6453" y="13257"/>
                </a:lnTo>
                <a:lnTo>
                  <a:pt x="14920" y="4535"/>
                </a:lnTo>
                <a:lnTo>
                  <a:pt x="26845" y="0"/>
                </a:lnTo>
                <a:lnTo>
                  <a:pt x="46074" y="1113"/>
                </a:lnTo>
                <a:lnTo>
                  <a:pt x="60035" y="5549"/>
                </a:lnTo>
                <a:lnTo>
                  <a:pt x="69270" y="13262"/>
                </a:lnTo>
                <a:lnTo>
                  <a:pt x="74321" y="24204"/>
                </a:lnTo>
                <a:lnTo>
                  <a:pt x="75738" y="37174"/>
                </a:lnTo>
                <a:lnTo>
                  <a:pt x="73622" y="53018"/>
                </a:lnTo>
                <a:lnTo>
                  <a:pt x="67272" y="64628"/>
                </a:lnTo>
                <a:lnTo>
                  <a:pt x="56688" y="72006"/>
                </a:lnTo>
                <a:lnTo>
                  <a:pt x="41872" y="75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260" y="1256829"/>
            <a:ext cx="4878340" cy="4875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04"/>
              </a:lnSpc>
            </a:pPr>
            <a:r>
              <a:rPr sz="3200" b="1" spc="1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7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4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3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31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endParaRPr sz="3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>
              <a:lnSpc>
                <a:spcPts val="3604"/>
              </a:lnSpc>
              <a:tabLst>
                <a:tab pos="1226820" algn="l"/>
              </a:tabLst>
            </a:pPr>
            <a:r>
              <a:rPr sz="3200" b="1" spc="-31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5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3200" b="1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	</a:t>
            </a:r>
            <a:r>
              <a:rPr sz="3200" b="1" spc="-17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2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7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8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13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22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5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3200" b="1" spc="-640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200" b="1" spc="-25" dirty="0">
                <a:solidFill>
                  <a:srgbClr val="C50012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endParaRPr sz="3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03505" algn="just">
              <a:lnSpc>
                <a:spcPct val="100000"/>
              </a:lnSpc>
              <a:spcBef>
                <a:spcPts val="1770"/>
              </a:spcBef>
            </a:pPr>
            <a:r>
              <a:rPr sz="1600" b="1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Προϋπόθεσείς</a:t>
            </a:r>
            <a:r>
              <a:rPr sz="1600" b="1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: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0800" algn="just">
              <a:lnSpc>
                <a:spcPct val="100000"/>
              </a:lnSpc>
              <a:spcBef>
                <a:spcPts val="330"/>
              </a:spcBef>
              <a:buFont typeface="Arial Unicode MS"/>
              <a:buAutoNum type="arabicPeriod"/>
              <a:tabLst>
                <a:tab pos="328295" algn="l"/>
              </a:tabLst>
            </a:pP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Προσωπικ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δέσμευσ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</a:p>
          <a:p>
            <a:pPr marL="50800" marR="157480" indent="52705" algn="just">
              <a:lnSpc>
                <a:spcPct val="117200"/>
              </a:lnSpc>
              <a:buFont typeface="Arial Unicode MS"/>
              <a:buAutoNum type="arabicPeriod"/>
              <a:tabLst>
                <a:tab pos="328295" algn="l"/>
              </a:tabLst>
            </a:pP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Διάθεσ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αναστοχασμο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δικ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συμπεριφορά</a:t>
            </a:r>
            <a:r>
              <a:rPr sz="1600" spc="-55" dirty="0"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μπορούμ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μη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κάνουμ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ε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τόσ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καλ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περιθώρι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βελτίωση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υπάρχουν</a:t>
            </a:r>
            <a:r>
              <a:rPr sz="1600" spc="-20" dirty="0"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03505" algn="just">
              <a:lnSpc>
                <a:spcPct val="100000"/>
              </a:lnSpc>
            </a:pPr>
            <a:r>
              <a:rPr sz="1600" b="1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Επομένως</a:t>
            </a:r>
            <a:r>
              <a:rPr sz="1600" b="1" spc="-70" dirty="0"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50800" marR="5080" indent="52705" algn="just">
              <a:lnSpc>
                <a:spcPct val="117200"/>
              </a:lnSpc>
            </a:pP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Μέσ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απ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διαδικασί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γνωρίσουμ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καλύτερ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εαυτ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μας</a:t>
            </a:r>
            <a:r>
              <a:rPr sz="1600" spc="-55" dirty="0"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δυνατ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αδύνατ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σημεία</a:t>
            </a:r>
            <a:r>
              <a:rPr sz="1600" spc="-55" dirty="0"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μπορε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υπάρξε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πραγματικ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ή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βελτίωσ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στι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σχέσει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μα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του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" dirty="0">
                <a:latin typeface="Lucida Sans" panose="020B0602040502020204" pitchFamily="34" charset="0"/>
                <a:cs typeface="Lucida Sans" panose="020B0602040502020204" pitchFamily="34" charset="0"/>
              </a:rPr>
              <a:t>άλλου</a:t>
            </a:r>
            <a:r>
              <a:rPr sz="1600" dirty="0"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xfrm>
            <a:off x="5835649" y="1612366"/>
            <a:ext cx="3239770" cy="407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</a:p>
          <a:p>
            <a:pPr algn="just">
              <a:lnSpc>
                <a:spcPct val="100000"/>
              </a:lnSpc>
              <a:spcBef>
                <a:spcPts val="7"/>
              </a:spcBef>
            </a:pPr>
            <a:endParaRPr sz="1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" marR="651510" algn="just">
              <a:lnSpc>
                <a:spcPct val="114599"/>
              </a:lnSpc>
            </a:pPr>
            <a:r>
              <a:rPr sz="1200" b="0" spc="-135" dirty="0"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ύ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25" dirty="0">
                <a:latin typeface="Arial" panose="020B0604020202020204" pitchFamily="34" charset="0"/>
                <a:cs typeface="Arial" panose="020B0604020202020204" pitchFamily="34" charset="0"/>
              </a:rPr>
              <a:t>φέ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-15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5" dirty="0"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-15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3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14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b="0" spc="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200" b="0" spc="-3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200" b="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b="0" spc="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b="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45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b="1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9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12700" marR="135255" algn="just">
              <a:lnSpc>
                <a:spcPct val="114599"/>
              </a:lnSpc>
              <a:spcBef>
                <a:spcPts val="295"/>
              </a:spcBef>
            </a:pP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οη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ανα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ύ</a:t>
            </a:r>
            <a:r>
              <a:rPr sz="1200" b="0" spc="30" dirty="0">
                <a:latin typeface="Arial" panose="020B0604020202020204" pitchFamily="34" charset="0"/>
                <a:cs typeface="Arial" panose="020B0604020202020204" pitchFamily="34" charset="0"/>
              </a:rPr>
              <a:t>ξο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υμ</a:t>
            </a:r>
            <a:r>
              <a:rPr sz="1200" b="0" spc="25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σω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-15" dirty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έ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σω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sz="1200" b="0" spc="-8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κ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30" dirty="0">
                <a:latin typeface="Arial" panose="020B0604020202020204" pitchFamily="34" charset="0"/>
                <a:cs typeface="Arial" panose="020B0604020202020204" pitchFamily="34" charset="0"/>
              </a:rPr>
              <a:t>γγ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5" dirty="0"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055">
              <a:lnSpc>
                <a:spcPct val="100000"/>
              </a:lnSpc>
              <a:spcBef>
                <a:spcPts val="83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055" algn="just">
              <a:lnSpc>
                <a:spcPct val="100000"/>
              </a:lnSpc>
              <a:spcBef>
                <a:spcPts val="830"/>
              </a:spcBef>
            </a:pPr>
            <a:r>
              <a:rPr sz="1200" b="0" spc="-145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95" dirty="0" smtClean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sz="1200" b="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να</a:t>
            </a:r>
            <a:r>
              <a:rPr sz="1200" b="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άθ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δέ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οη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3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κ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25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σωσ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υμ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sz="1200" b="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sz="1200" b="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7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sz="1200" b="0" spc="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3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κ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αν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οή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κ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95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sz="1200" b="0" spc="-45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θανθ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100" dirty="0">
                <a:latin typeface="Arial" panose="020B0604020202020204" pitchFamily="34" charset="0"/>
                <a:cs typeface="Arial" panose="020B0604020202020204" pitchFamily="34" charset="0"/>
              </a:rPr>
              <a:t>ί</a:t>
            </a:r>
            <a:r>
              <a:rPr sz="1200" b="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sz="1200" b="0" spc="10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υμ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40" dirty="0">
                <a:latin typeface="Arial" panose="020B0604020202020204" pitchFamily="34" charset="0"/>
                <a:cs typeface="Arial" panose="020B0604020202020204" pitchFamily="34" charset="0"/>
              </a:rPr>
              <a:t>ό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sz="1200" b="0" spc="15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5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sz="1200" b="0" spc="20" dirty="0"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7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sz="12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45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sz="1200" b="0" spc="-90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sz="1200" b="0" spc="35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sz="1200" b="0" spc="50" dirty="0">
                <a:latin typeface="Arial" panose="020B0604020202020204" pitchFamily="34" charset="0"/>
                <a:cs typeface="Arial" panose="020B0604020202020204" pitchFamily="34" charset="0"/>
              </a:rPr>
              <a:t>ύ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2774" y="1072346"/>
            <a:ext cx="148780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5852" y="1371600"/>
            <a:ext cx="8436609" cy="1101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47590" marR="5080" indent="730250">
              <a:lnSpc>
                <a:spcPts val="3379"/>
              </a:lnSpc>
            </a:pPr>
            <a:r>
              <a:rPr sz="3200" spc="-95" dirty="0"/>
              <a:t>Δ</a:t>
            </a:r>
            <a:r>
              <a:rPr sz="3200" spc="-640" dirty="0"/>
              <a:t> </a:t>
            </a:r>
            <a:r>
              <a:rPr sz="3200" spc="50" dirty="0"/>
              <a:t>Ι</a:t>
            </a:r>
            <a:r>
              <a:rPr sz="3200" spc="-640" dirty="0"/>
              <a:t> </a:t>
            </a:r>
            <a:r>
              <a:rPr sz="3200" spc="-25" dirty="0"/>
              <a:t>Α</a:t>
            </a:r>
            <a:r>
              <a:rPr sz="3200" spc="-640" dirty="0"/>
              <a:t> </a:t>
            </a:r>
            <a:r>
              <a:rPr sz="3200" spc="190" dirty="0"/>
              <a:t>Χ</a:t>
            </a:r>
            <a:r>
              <a:rPr sz="3200" spc="-640" dirty="0"/>
              <a:t> </a:t>
            </a:r>
            <a:r>
              <a:rPr sz="3200" spc="-175" dirty="0"/>
              <a:t>Ε</a:t>
            </a:r>
            <a:r>
              <a:rPr sz="3200" spc="-640" dirty="0"/>
              <a:t> </a:t>
            </a:r>
            <a:r>
              <a:rPr sz="3200" spc="50" dirty="0"/>
              <a:t>Ι</a:t>
            </a:r>
            <a:r>
              <a:rPr sz="3200" spc="-640" dirty="0"/>
              <a:t> </a:t>
            </a:r>
            <a:r>
              <a:rPr sz="3200" spc="55" dirty="0"/>
              <a:t>Ρ</a:t>
            </a:r>
            <a:r>
              <a:rPr sz="3200" spc="-640" dirty="0"/>
              <a:t> </a:t>
            </a:r>
            <a:r>
              <a:rPr sz="3200" spc="50" dirty="0"/>
              <a:t>Ι</a:t>
            </a:r>
            <a:r>
              <a:rPr sz="3200" spc="-640" dirty="0"/>
              <a:t> </a:t>
            </a:r>
            <a:r>
              <a:rPr sz="3200" spc="-125" dirty="0"/>
              <a:t>Σ</a:t>
            </a:r>
            <a:r>
              <a:rPr sz="3200" spc="-640" dirty="0"/>
              <a:t> </a:t>
            </a:r>
            <a:r>
              <a:rPr sz="3200" spc="-50" dirty="0"/>
              <a:t>Η</a:t>
            </a:r>
            <a:r>
              <a:rPr sz="3200" spc="-25" dirty="0"/>
              <a:t> </a:t>
            </a:r>
            <a:r>
              <a:rPr sz="3200" spc="-125" dirty="0"/>
              <a:t>Σ</a:t>
            </a:r>
            <a:r>
              <a:rPr sz="3200" spc="-640" dirty="0"/>
              <a:t> </a:t>
            </a:r>
            <a:r>
              <a:rPr sz="3200" dirty="0"/>
              <a:t>Υ</a:t>
            </a:r>
            <a:r>
              <a:rPr sz="3200" spc="-640" dirty="0"/>
              <a:t> </a:t>
            </a:r>
            <a:r>
              <a:rPr sz="3200" spc="120" dirty="0"/>
              <a:t>Γ</a:t>
            </a:r>
            <a:r>
              <a:rPr sz="3200" spc="-640" dirty="0"/>
              <a:t> </a:t>
            </a:r>
            <a:r>
              <a:rPr sz="3200" spc="-70" dirty="0"/>
              <a:t>Κ</a:t>
            </a:r>
            <a:r>
              <a:rPr sz="3200" spc="-640" dirty="0"/>
              <a:t> </a:t>
            </a:r>
            <a:r>
              <a:rPr sz="3200" spc="55" dirty="0"/>
              <a:t>Ρ</a:t>
            </a:r>
            <a:r>
              <a:rPr sz="3200" spc="-640" dirty="0"/>
              <a:t> </a:t>
            </a:r>
            <a:r>
              <a:rPr sz="3200" spc="-80" dirty="0"/>
              <a:t>Ο</a:t>
            </a:r>
            <a:r>
              <a:rPr sz="3200" spc="-640" dirty="0"/>
              <a:t> </a:t>
            </a:r>
            <a:r>
              <a:rPr sz="3200" dirty="0"/>
              <a:t>Υ</a:t>
            </a:r>
            <a:r>
              <a:rPr sz="3200" spc="-640" dirty="0"/>
              <a:t> </a:t>
            </a:r>
            <a:r>
              <a:rPr sz="3200" spc="-125" dirty="0"/>
              <a:t>Σ</a:t>
            </a:r>
            <a:r>
              <a:rPr sz="3200" spc="-640" dirty="0"/>
              <a:t> </a:t>
            </a:r>
            <a:r>
              <a:rPr sz="3200" spc="-175" dirty="0"/>
              <a:t>Ε</a:t>
            </a:r>
            <a:r>
              <a:rPr sz="3200" spc="-640" dirty="0"/>
              <a:t> </a:t>
            </a:r>
            <a:r>
              <a:rPr sz="3200" spc="-135" dirty="0"/>
              <a:t>Ω</a:t>
            </a:r>
            <a:r>
              <a:rPr sz="3200" spc="-640" dirty="0"/>
              <a:t> </a:t>
            </a:r>
            <a:r>
              <a:rPr sz="3200" spc="220" dirty="0"/>
              <a:t>Ν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5486401" y="251460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6401" y="2698052"/>
            <a:ext cx="3547010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l-GR" sz="1400" dirty="0"/>
              <a:t>Η σύγκρουση είναι </a:t>
            </a:r>
            <a:r>
              <a:rPr lang="el-GR" sz="1400" dirty="0" smtClean="0"/>
              <a:t>πολυδιάστατο</a:t>
            </a:r>
            <a:r>
              <a:rPr lang="en-US" sz="1400" dirty="0" smtClean="0"/>
              <a:t> </a:t>
            </a:r>
            <a:r>
              <a:rPr lang="el-GR" sz="1400" dirty="0" smtClean="0"/>
              <a:t>φαινόμενο</a:t>
            </a:r>
            <a:r>
              <a:rPr lang="el-GR" sz="1400" dirty="0"/>
              <a:t>, με δημιουργικές αλλά </a:t>
            </a:r>
            <a:r>
              <a:rPr lang="el-GR" sz="1400" dirty="0" smtClean="0"/>
              <a:t>και</a:t>
            </a:r>
            <a:r>
              <a:rPr lang="en-US" sz="1400" dirty="0" smtClean="0"/>
              <a:t> </a:t>
            </a:r>
            <a:r>
              <a:rPr lang="el-GR" sz="1400" dirty="0" smtClean="0"/>
              <a:t>καταστροφικές </a:t>
            </a:r>
            <a:r>
              <a:rPr lang="el-GR" sz="1400" dirty="0"/>
              <a:t>συνέπειες, που </a:t>
            </a:r>
            <a:r>
              <a:rPr lang="el-GR" sz="1400" dirty="0" smtClean="0"/>
              <a:t>εξαρτώνται</a:t>
            </a:r>
            <a:r>
              <a:rPr lang="en-US" sz="1400" dirty="0" smtClean="0"/>
              <a:t> </a:t>
            </a:r>
            <a:r>
              <a:rPr lang="el-GR" sz="1400" dirty="0" smtClean="0"/>
              <a:t>από </a:t>
            </a:r>
            <a:r>
              <a:rPr lang="el-GR" sz="1400" dirty="0"/>
              <a:t>τον τύπο </a:t>
            </a:r>
            <a:r>
              <a:rPr lang="el-GR" sz="1400" dirty="0" smtClean="0"/>
              <a:t>της</a:t>
            </a:r>
            <a:r>
              <a:rPr lang="en-US" sz="1400" dirty="0" smtClean="0"/>
              <a:t> </a:t>
            </a:r>
            <a:r>
              <a:rPr lang="el-GR" sz="1400" dirty="0" smtClean="0"/>
              <a:t>σύγκρουσης</a:t>
            </a:r>
            <a:r>
              <a:rPr lang="el-GR" sz="1400" dirty="0"/>
              <a:t>, αλλά </a:t>
            </a:r>
            <a:r>
              <a:rPr lang="el-GR" sz="1400" dirty="0" smtClean="0"/>
              <a:t>και</a:t>
            </a:r>
            <a:r>
              <a:rPr lang="en-US" sz="1400" dirty="0" smtClean="0"/>
              <a:t> </a:t>
            </a:r>
            <a:r>
              <a:rPr lang="el-GR" sz="1400" dirty="0" smtClean="0"/>
              <a:t>από </a:t>
            </a:r>
            <a:r>
              <a:rPr lang="el-GR" sz="1400" dirty="0"/>
              <a:t>τον τρόπο διαχείρισής της</a:t>
            </a:r>
            <a:r>
              <a:rPr lang="el-GR" sz="1400" dirty="0" smtClean="0"/>
              <a:t>.</a:t>
            </a:r>
            <a:endParaRPr lang="en-US" sz="1400" dirty="0" smtClean="0"/>
          </a:p>
          <a:p>
            <a:pPr algn="just"/>
            <a:endParaRPr lang="en-US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ΑΡΑ Η ΔΙΑΧΕΙΡΙΣΗ ΤΩΝ ΣΥΓΚΡΟΥΣΕΩΝ:  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400" dirty="0" smtClean="0"/>
              <a:t>Είναι </a:t>
            </a:r>
            <a:r>
              <a:rPr lang="el-GR" sz="1400" dirty="0"/>
              <a:t>μια διαδικασία αντιμετώπισης προβλημάτων, </a:t>
            </a:r>
            <a:r>
              <a:rPr lang="el-GR" sz="1400" dirty="0" smtClean="0"/>
              <a:t>η οποία </a:t>
            </a:r>
            <a:r>
              <a:rPr lang="el-GR" sz="1400" dirty="0"/>
              <a:t>βασίζεται στη συνεργασία και βοηθά τα άτομα </a:t>
            </a:r>
            <a:r>
              <a:rPr lang="el-GR" sz="1400" dirty="0" smtClean="0"/>
              <a:t>και τις </a:t>
            </a:r>
            <a:r>
              <a:rPr lang="el-GR" sz="1400" dirty="0"/>
              <a:t>ομάδες να ορίσουν τις επιδιώξεις τους και να </a:t>
            </a:r>
            <a:r>
              <a:rPr lang="el-GR" sz="1400" dirty="0" smtClean="0"/>
              <a:t>βρουν λύσεις </a:t>
            </a:r>
            <a:r>
              <a:rPr lang="el-GR" sz="1400" dirty="0"/>
              <a:t>που θα ικανοποιούν τις επιδιώξεις </a:t>
            </a:r>
            <a:r>
              <a:rPr lang="el-GR" sz="1400" dirty="0" smtClean="0"/>
              <a:t>αυτές</a:t>
            </a:r>
            <a:endParaRPr lang="el-GR" sz="1400" dirty="0"/>
          </a:p>
        </p:txBody>
      </p:sp>
      <p:sp>
        <p:nvSpPr>
          <p:cNvPr id="7" name="object 7"/>
          <p:cNvSpPr/>
          <p:nvPr/>
        </p:nvSpPr>
        <p:spPr>
          <a:xfrm>
            <a:off x="285749" y="1257300"/>
            <a:ext cx="3609975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3709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3549" y="6711511"/>
            <a:ext cx="5090795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75" dirty="0">
                <a:solidFill>
                  <a:srgbClr val="C00000"/>
                </a:solidFill>
                <a:latin typeface="Arial Black"/>
                <a:cs typeface="Arial Black"/>
              </a:rPr>
              <a:t>&amp;</a:t>
            </a:r>
            <a:r>
              <a:rPr sz="1200" b="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Σ Μ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Υ 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55" dirty="0">
                <a:solidFill>
                  <a:srgbClr val="C00000"/>
                </a:solidFill>
                <a:latin typeface="Arial Black"/>
                <a:cs typeface="Arial Black"/>
              </a:rPr>
              <a:t>,</a:t>
            </a:r>
            <a:r>
              <a:rPr sz="1200" b="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6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3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6</a:t>
            </a:r>
            <a:r>
              <a:rPr sz="1200" b="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330" dirty="0">
                <a:solidFill>
                  <a:srgbClr val="C00000"/>
                </a:solidFill>
                <a:latin typeface="Arial Black"/>
                <a:cs typeface="Arial Black"/>
              </a:rPr>
              <a:t>|</a:t>
            </a:r>
            <a:r>
              <a:rPr sz="1200" b="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C00000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C00000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C00000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C00000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200" dirty="0">
                <a:solidFill>
                  <a:srgbClr val="C00000"/>
                </a:solidFill>
                <a:latin typeface="Arial Black"/>
                <a:cs typeface="Arial Black"/>
              </a:rPr>
              <a:t>K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C00000"/>
                </a:solidFill>
                <a:latin typeface="Arial Black"/>
                <a:cs typeface="Arial Black"/>
              </a:rPr>
              <a:t>P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210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C00000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30" dirty="0">
                <a:solidFill>
                  <a:srgbClr val="C00000"/>
                </a:solidFill>
                <a:latin typeface="Arial Black"/>
                <a:cs typeface="Arial Black"/>
              </a:rPr>
              <a:t>G</a:t>
            </a:r>
            <a:r>
              <a:rPr sz="1200" b="1" spc="-24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200" b="1" spc="-140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endParaRPr sz="12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799" y="1285875"/>
            <a:ext cx="647719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l-GR" sz="3200" dirty="0" smtClean="0">
                <a:solidFill>
                  <a:schemeClr val="bg1"/>
                </a:solidFill>
              </a:rPr>
              <a:t>ΠΡΟΫΠΟΘΕΣΕΙΣ ΔΙΑΧΕΙΡΙΣΗΣ</a:t>
            </a:r>
          </a:p>
          <a:p>
            <a:pPr algn="just"/>
            <a:r>
              <a:rPr lang="el-GR" sz="3200" dirty="0" smtClean="0">
                <a:solidFill>
                  <a:schemeClr val="bg1"/>
                </a:solidFill>
              </a:rPr>
              <a:t>ΣΥΓΚΡΟΥΣΗΣ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 flipV="1">
            <a:off x="4285950" y="2316481"/>
            <a:ext cx="4538009" cy="45719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5951" y="2647091"/>
            <a:ext cx="5193694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να </a:t>
            </a:r>
            <a:r>
              <a:rPr lang="el-GR" dirty="0">
                <a:solidFill>
                  <a:schemeClr val="bg1"/>
                </a:solidFill>
              </a:rPr>
              <a:t>αναγνωρίσουν οι εμπλεκόμενοι ότι το πρόβλημα </a:t>
            </a:r>
            <a:r>
              <a:rPr lang="el-GR" dirty="0" smtClean="0">
                <a:solidFill>
                  <a:schemeClr val="bg1"/>
                </a:solidFill>
              </a:rPr>
              <a:t>είναι κοινό </a:t>
            </a:r>
            <a:r>
              <a:rPr lang="el-GR" dirty="0">
                <a:solidFill>
                  <a:schemeClr val="bg1"/>
                </a:solidFill>
              </a:rPr>
              <a:t>και ότι η λύση του απαιτεί </a:t>
            </a:r>
            <a:r>
              <a:rPr lang="el-GR" dirty="0" smtClean="0">
                <a:solidFill>
                  <a:schemeClr val="bg1"/>
                </a:solidFill>
              </a:rPr>
              <a:t>συνεργασία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να </a:t>
            </a:r>
            <a:r>
              <a:rPr lang="el-GR" dirty="0">
                <a:solidFill>
                  <a:schemeClr val="bg1"/>
                </a:solidFill>
              </a:rPr>
              <a:t>εκδηλώσουν επιθυμία για την εξεύρεση </a:t>
            </a:r>
            <a:r>
              <a:rPr lang="el-GR" dirty="0" smtClean="0">
                <a:solidFill>
                  <a:schemeClr val="bg1"/>
                </a:solidFill>
              </a:rPr>
              <a:t>λύσης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να </a:t>
            </a:r>
            <a:r>
              <a:rPr lang="el-GR" dirty="0">
                <a:solidFill>
                  <a:schemeClr val="bg1"/>
                </a:solidFill>
              </a:rPr>
              <a:t>αναγνωρίσει ο ένας τις ανάγκες και </a:t>
            </a:r>
            <a:r>
              <a:rPr lang="el-GR" dirty="0" smtClean="0">
                <a:solidFill>
                  <a:schemeClr val="bg1"/>
                </a:solidFill>
              </a:rPr>
              <a:t>τα συναισθήματα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του άλλου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να </a:t>
            </a:r>
            <a:r>
              <a:rPr lang="el-GR" dirty="0">
                <a:solidFill>
                  <a:schemeClr val="bg1"/>
                </a:solidFill>
              </a:rPr>
              <a:t>δείχνει σεβασμό ο ένας στον </a:t>
            </a:r>
            <a:r>
              <a:rPr lang="el-GR" dirty="0" smtClean="0">
                <a:solidFill>
                  <a:schemeClr val="bg1"/>
                </a:solidFill>
              </a:rPr>
              <a:t>άλλο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" y="1276350"/>
            <a:ext cx="3270251" cy="30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1367" y="1349692"/>
            <a:ext cx="68360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ΔΙΑΔΙΚΑΣΙΑ ΕΠΙΛΥΣΗΣ ΣΥΓΚΡΟΥΣΕΩΝ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1800" y="213360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852" y="2743200"/>
            <a:ext cx="9194793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l-GR" sz="2000" dirty="0" smtClean="0"/>
              <a:t>• </a:t>
            </a:r>
            <a:r>
              <a:rPr lang="el-GR" sz="2000" dirty="0"/>
              <a:t>Συλλογή πληροφοριών για τη σύγκρουση και </a:t>
            </a:r>
            <a:r>
              <a:rPr lang="el-GR" sz="2000" dirty="0" smtClean="0"/>
              <a:t>τα συμφέροντα </a:t>
            </a:r>
            <a:r>
              <a:rPr lang="el-GR" sz="2000" dirty="0"/>
              <a:t>των </a:t>
            </a:r>
            <a:r>
              <a:rPr lang="el-GR" sz="2000" dirty="0" smtClean="0"/>
              <a:t>εμπλεκομένων</a:t>
            </a:r>
            <a:endParaRPr lang="el-GR" sz="2000" dirty="0"/>
          </a:p>
          <a:p>
            <a:r>
              <a:rPr lang="el-GR" sz="2000" dirty="0"/>
              <a:t>• Σαφής καθορισμός του αντικειμένου της σύγκρουσης.</a:t>
            </a:r>
          </a:p>
          <a:p>
            <a:r>
              <a:rPr lang="el-GR" sz="2000" dirty="0"/>
              <a:t>• Διατύπωση προτάσεων για την επίλυση </a:t>
            </a:r>
            <a:r>
              <a:rPr lang="el-GR" sz="2000" dirty="0" smtClean="0"/>
              <a:t>του προβλήματος</a:t>
            </a:r>
            <a:endParaRPr lang="el-GR" sz="2000" dirty="0"/>
          </a:p>
          <a:p>
            <a:r>
              <a:rPr lang="el-GR" sz="2000" dirty="0"/>
              <a:t>• Επιλογή των πλέον κατάλληλων και </a:t>
            </a:r>
            <a:r>
              <a:rPr lang="el-GR" sz="2000" dirty="0" smtClean="0"/>
              <a:t>εφαρμόσιμων προτάσεων</a:t>
            </a:r>
            <a:endParaRPr lang="el-GR" sz="2000" dirty="0"/>
          </a:p>
          <a:p>
            <a:r>
              <a:rPr lang="el-GR" sz="2000" dirty="0"/>
              <a:t>• Επίτευξη συμφωνίας μεταξύ των εμπλεκομένων </a:t>
            </a:r>
            <a:r>
              <a:rPr lang="el-GR" sz="2000" dirty="0" smtClean="0"/>
              <a:t>μερών</a:t>
            </a:r>
            <a:endParaRPr sz="19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Ρ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Ο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Ν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Ω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Ν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Ψ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Χ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Ρ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&amp;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prstClr val="white"/>
                </a:solidFill>
              </a:rPr>
              <a:t>Ψ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Χ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Κ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Γ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Σ Μ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Λ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Ε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Τ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Ι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Ο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Υ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Π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Η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Γ</a:t>
            </a:r>
            <a:r>
              <a:rPr spc="-180" dirty="0">
                <a:solidFill>
                  <a:prstClr val="white"/>
                </a:solidFill>
              </a:rPr>
              <a:t> </a:t>
            </a:r>
            <a:r>
              <a:rPr dirty="0">
                <a:solidFill>
                  <a:prstClr val="white"/>
                </a:solidFill>
              </a:rPr>
              <a:t>Α </a:t>
            </a:r>
            <a:r>
              <a:rPr spc="-45" dirty="0">
                <a:solidFill>
                  <a:prstClr val="white"/>
                </a:solidFill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prstClr val="white"/>
                </a:solidFill>
                <a:latin typeface="Arial Black"/>
                <a:cs typeface="Arial Black"/>
              </a:rPr>
              <a:t>,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6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3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6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330" dirty="0">
                <a:solidFill>
                  <a:prstClr val="white"/>
                </a:solidFill>
                <a:latin typeface="Arial Black"/>
                <a:cs typeface="Arial Black"/>
              </a:rPr>
              <a:t>|</a:t>
            </a:r>
            <a:r>
              <a:rPr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7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40" dirty="0">
                <a:solidFill>
                  <a:prstClr val="white"/>
                </a:solidFill>
                <a:latin typeface="Arial Black"/>
                <a:cs typeface="Arial Black"/>
              </a:rPr>
              <a:t>W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prstClr val="white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prstClr val="white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200" dirty="0">
                <a:solidFill>
                  <a:prstClr val="white"/>
                </a:solidFill>
                <a:latin typeface="Arial Black"/>
                <a:cs typeface="Arial Black"/>
              </a:rPr>
              <a:t>K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14" dirty="0">
                <a:solidFill>
                  <a:prstClr val="white"/>
                </a:solidFill>
                <a:latin typeface="Arial Black"/>
                <a:cs typeface="Arial Black"/>
              </a:rPr>
              <a:t>P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210" dirty="0">
                <a:solidFill>
                  <a:prstClr val="white"/>
                </a:solidFill>
                <a:latin typeface="Arial Black"/>
                <a:cs typeface="Arial Black"/>
              </a:rPr>
              <a:t>S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95" dirty="0">
                <a:solidFill>
                  <a:prstClr val="white"/>
                </a:solidFill>
                <a:latin typeface="Arial Black"/>
                <a:cs typeface="Arial Black"/>
              </a:rPr>
              <a:t>E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prstClr val="white"/>
                </a:solidFill>
                <a:latin typeface="Arial Black"/>
                <a:cs typeface="Arial Black"/>
              </a:rPr>
              <a:t>.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30" dirty="0">
                <a:solidFill>
                  <a:prstClr val="white"/>
                </a:solidFill>
                <a:latin typeface="Arial Black"/>
                <a:cs typeface="Arial Black"/>
              </a:rPr>
              <a:t>G</a:t>
            </a:r>
            <a:r>
              <a:rPr spc="-245" dirty="0">
                <a:solidFill>
                  <a:prstClr val="white"/>
                </a:solidFill>
                <a:latin typeface="Arial Black"/>
                <a:cs typeface="Arial Black"/>
              </a:rPr>
              <a:t> </a:t>
            </a:r>
            <a:r>
              <a:rPr spc="-140" dirty="0">
                <a:solidFill>
                  <a:prstClr val="white"/>
                </a:solidFill>
                <a:latin typeface="Arial Black"/>
                <a:cs typeface="Arial Black"/>
              </a:rPr>
              <a:t>R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2" y="914400"/>
            <a:ext cx="2267351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C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7714" y="1319075"/>
            <a:ext cx="5897880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9035" marR="5080" indent="-1156970">
              <a:lnSpc>
                <a:spcPts val="3379"/>
              </a:lnSpc>
              <a:tabLst>
                <a:tab pos="3483610" algn="l"/>
              </a:tabLst>
            </a:pPr>
            <a:r>
              <a:rPr sz="3200" b="1" spc="-125" dirty="0">
                <a:solidFill>
                  <a:srgbClr val="C00000"/>
                </a:solidFill>
                <a:latin typeface="Lucida Sans"/>
                <a:cs typeface="Lucida Sans"/>
              </a:rPr>
              <a:t>Σ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00000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55" dirty="0">
                <a:solidFill>
                  <a:srgbClr val="C00000"/>
                </a:solidFill>
                <a:latin typeface="Lucida Sans"/>
                <a:cs typeface="Lucida Sans"/>
              </a:rPr>
              <a:t>Ρ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Lucida Sans"/>
                <a:cs typeface="Lucida Sans"/>
              </a:rPr>
              <a:t>Α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310" dirty="0">
                <a:solidFill>
                  <a:srgbClr val="C00000"/>
                </a:solidFill>
                <a:latin typeface="Lucida Sans"/>
                <a:cs typeface="Lucida Sans"/>
              </a:rPr>
              <a:t>Τ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Lucida Sans"/>
                <a:cs typeface="Lucida Sans"/>
              </a:rPr>
              <a:t>Η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120" dirty="0">
                <a:solidFill>
                  <a:srgbClr val="C00000"/>
                </a:solidFill>
                <a:latin typeface="Lucida Sans"/>
                <a:cs typeface="Lucida Sans"/>
              </a:rPr>
              <a:t>Γ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00000"/>
                </a:solidFill>
                <a:latin typeface="Lucida Sans"/>
                <a:cs typeface="Lucida Sans"/>
              </a:rPr>
              <a:t>Ι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00000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00000"/>
                </a:solidFill>
                <a:latin typeface="Lucida Sans"/>
                <a:cs typeface="Lucida Sans"/>
              </a:rPr>
              <a:t>E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00000"/>
                </a:solidFill>
                <a:latin typeface="Lucida Sans"/>
                <a:cs typeface="Lucida Sans"/>
              </a:rPr>
              <a:t>Σ</a:t>
            </a:r>
            <a:r>
              <a:rPr sz="3200" b="1" dirty="0">
                <a:solidFill>
                  <a:srgbClr val="C00000"/>
                </a:solidFill>
                <a:latin typeface="Lucida Sans"/>
                <a:cs typeface="Lucida Sans"/>
              </a:rPr>
              <a:t>	</a:t>
            </a:r>
            <a:r>
              <a:rPr sz="3200" b="1" spc="-175" dirty="0">
                <a:solidFill>
                  <a:srgbClr val="C00000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00000"/>
                </a:solidFill>
                <a:latin typeface="Lucida Sans"/>
                <a:cs typeface="Lucida Sans"/>
              </a:rPr>
              <a:t>Π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50" dirty="0">
                <a:solidFill>
                  <a:srgbClr val="C00000"/>
                </a:solidFill>
                <a:latin typeface="Lucida Sans"/>
                <a:cs typeface="Lucida Sans"/>
              </a:rPr>
              <a:t>I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45" dirty="0">
                <a:solidFill>
                  <a:srgbClr val="C00000"/>
                </a:solidFill>
                <a:latin typeface="Lucida Sans"/>
                <a:cs typeface="Lucida Sans"/>
              </a:rPr>
              <a:t>Λ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Lucida Sans"/>
                <a:cs typeface="Lucida Sans"/>
              </a:rPr>
              <a:t>Υ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00000"/>
                </a:solidFill>
                <a:latin typeface="Lucida Sans"/>
                <a:cs typeface="Lucida Sans"/>
              </a:rPr>
              <a:t>Σ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50" dirty="0">
                <a:solidFill>
                  <a:srgbClr val="C00000"/>
                </a:solidFill>
                <a:latin typeface="Lucida Sans"/>
                <a:cs typeface="Lucida Sans"/>
              </a:rPr>
              <a:t>Η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00000"/>
                </a:solidFill>
                <a:latin typeface="Lucida Sans"/>
                <a:cs typeface="Lucida Sans"/>
              </a:rPr>
              <a:t>Σ</a:t>
            </a:r>
            <a:r>
              <a:rPr sz="3200" b="1" spc="-95" dirty="0">
                <a:solidFill>
                  <a:srgbClr val="C00000"/>
                </a:solidFill>
                <a:latin typeface="Lucida Sans"/>
                <a:cs typeface="Lucida Sans"/>
              </a:rPr>
              <a:t> Σ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Lucida Sans"/>
                <a:cs typeface="Lucida Sans"/>
              </a:rPr>
              <a:t>Υ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120" dirty="0">
                <a:solidFill>
                  <a:srgbClr val="C00000"/>
                </a:solidFill>
                <a:latin typeface="Lucida Sans"/>
                <a:cs typeface="Lucida Sans"/>
              </a:rPr>
              <a:t>Γ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00000"/>
                </a:solidFill>
                <a:latin typeface="Lucida Sans"/>
                <a:cs typeface="Lucida Sans"/>
              </a:rPr>
              <a:t>Κ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55" dirty="0">
                <a:solidFill>
                  <a:srgbClr val="C00000"/>
                </a:solidFill>
                <a:latin typeface="Lucida Sans"/>
                <a:cs typeface="Lucida Sans"/>
              </a:rPr>
              <a:t>Ρ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80" dirty="0">
                <a:solidFill>
                  <a:srgbClr val="C00000"/>
                </a:solidFill>
                <a:latin typeface="Lucida Sans"/>
                <a:cs typeface="Lucida Sans"/>
              </a:rPr>
              <a:t>Ο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70" dirty="0">
                <a:solidFill>
                  <a:srgbClr val="C00000"/>
                </a:solidFill>
                <a:latin typeface="Lucida Sans"/>
                <a:cs typeface="Lucida Sans"/>
              </a:rPr>
              <a:t>Y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25" dirty="0">
                <a:solidFill>
                  <a:srgbClr val="C00000"/>
                </a:solidFill>
                <a:latin typeface="Lucida Sans"/>
                <a:cs typeface="Lucida Sans"/>
              </a:rPr>
              <a:t>Σ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75" dirty="0">
                <a:solidFill>
                  <a:srgbClr val="C00000"/>
                </a:solidFill>
                <a:latin typeface="Lucida Sans"/>
                <a:cs typeface="Lucida Sans"/>
              </a:rPr>
              <a:t>Ε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-135" dirty="0">
                <a:solidFill>
                  <a:srgbClr val="C00000"/>
                </a:solidFill>
                <a:latin typeface="Lucida Sans"/>
                <a:cs typeface="Lucida Sans"/>
              </a:rPr>
              <a:t>Ω</a:t>
            </a:r>
            <a:r>
              <a:rPr sz="3200" b="1" spc="-640" dirty="0">
                <a:solidFill>
                  <a:srgbClr val="C00000"/>
                </a:solidFill>
                <a:latin typeface="Lucida Sans"/>
                <a:cs typeface="Lucida Sans"/>
              </a:rPr>
              <a:t> </a:t>
            </a:r>
            <a:r>
              <a:rPr sz="3200" b="1" spc="220" dirty="0">
                <a:solidFill>
                  <a:srgbClr val="C00000"/>
                </a:solidFill>
                <a:latin typeface="Lucida Sans"/>
                <a:cs typeface="Lucida Sans"/>
              </a:rPr>
              <a:t>Ν</a:t>
            </a:r>
            <a:endParaRPr sz="3200" dirty="0">
              <a:solidFill>
                <a:srgbClr val="C00000"/>
              </a:solidFill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7019" y="2680801"/>
            <a:ext cx="7759065" cy="299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494665" indent="-285750" algn="just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αποφυγ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συμβαίνε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ότα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αντιπαράθεσ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είνα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σχετικ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ασήμαντ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του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στόχου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τω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lang="en-US"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εμπλεκομένω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μερώ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επίτευξ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τω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στόχω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φαίνετα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απίθανη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400" dirty="0">
              <a:solidFill>
                <a:srgbClr val="C0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8450" marR="316230" indent="-285750" algn="just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αποδοχ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έχε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επίση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χαμηλ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βαθμ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αντιπαράθεση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είνα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ουσιαστικ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μι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στρατηγικ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πο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lang="en-US"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βασίζετα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στη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υποχώρησ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ικανοποίησ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τω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στόχω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άλλου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400" dirty="0">
              <a:solidFill>
                <a:srgbClr val="C0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8450" marR="184785" indent="-285750" algn="just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συμβιβασμό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είνα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μι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στρατηγικ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συνήθω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έχε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χαρακτηριστικ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3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l</a:t>
            </a:r>
            <a:r>
              <a:rPr sz="1400" spc="6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</a:t>
            </a:r>
            <a:r>
              <a:rPr sz="1400" spc="-4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e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-</a:t>
            </a:r>
            <a:r>
              <a:rPr sz="1400" spc="3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l</a:t>
            </a:r>
            <a:r>
              <a:rPr sz="1400" spc="6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</a:t>
            </a:r>
            <a:r>
              <a:rPr sz="1400" spc="-4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</a:t>
            </a:r>
            <a:r>
              <a:rPr sz="1400" spc="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e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χάνω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-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χάνεις</a:t>
            </a:r>
            <a:r>
              <a:rPr sz="1400" spc="-6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 </a:t>
            </a:r>
            <a:r>
              <a:rPr sz="1400" spc="-5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A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ντίθετ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συνεργασί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είνα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στρατηγικ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προτάσσε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αμοιβαί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κέρδ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γι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εμπλεκόμεν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lang="en-US"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μέρ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400" spc="7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w</a:t>
            </a:r>
            <a:r>
              <a:rPr sz="1400" spc="3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</a:t>
            </a:r>
            <a:r>
              <a:rPr sz="1400" spc="8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-</a:t>
            </a:r>
            <a:r>
              <a:rPr sz="1400" spc="7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w</a:t>
            </a:r>
            <a:r>
              <a:rPr sz="1400" spc="3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</a:t>
            </a:r>
            <a:r>
              <a:rPr sz="1400" spc="8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</a:t>
            </a:r>
            <a:r>
              <a:rPr sz="1400" spc="-6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400" dirty="0">
              <a:solidFill>
                <a:srgbClr val="C0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298450" marR="5080" indent="-285750" algn="just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" dirty="0" err="1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ντ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αγωνισμό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είνα</a:t>
            </a:r>
            <a:r>
              <a:rPr sz="140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 smtClean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στρατηγικ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ευνοε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τι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διεκδικητικέ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τάσεις</a:t>
            </a:r>
            <a:r>
              <a:rPr sz="1400" spc="-5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καθώ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στόχο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κάθ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μέρου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έρχοντα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αντίθεσ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μεταξ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τους</a:t>
            </a:r>
            <a:r>
              <a:rPr sz="1400" spc="-5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οδηγώντα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αποτελέσματ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7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w</a:t>
            </a:r>
            <a:r>
              <a:rPr sz="1400" spc="3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i</a:t>
            </a:r>
            <a:r>
              <a:rPr sz="1400" spc="8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n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-</a:t>
            </a:r>
            <a:r>
              <a:rPr sz="1400" spc="3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l</a:t>
            </a:r>
            <a:r>
              <a:rPr sz="1400" spc="65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o</a:t>
            </a:r>
            <a:r>
              <a:rPr sz="1400" spc="-4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</a:t>
            </a:r>
            <a:r>
              <a:rPr sz="140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e</a:t>
            </a:r>
            <a:r>
              <a:rPr sz="1400" spc="-20" dirty="0">
                <a:solidFill>
                  <a:srgbClr val="C00000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400" dirty="0">
              <a:solidFill>
                <a:srgbClr val="C00000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44499" y="6721036"/>
            <a:ext cx="5090795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  <p:sp>
        <p:nvSpPr>
          <p:cNvPr id="8" name="object 5"/>
          <p:cNvSpPr/>
          <p:nvPr/>
        </p:nvSpPr>
        <p:spPr>
          <a:xfrm>
            <a:off x="2971800" y="236220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467601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652" y="6705601"/>
            <a:ext cx="9753600" cy="571499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58207" y="533400"/>
            <a:ext cx="55899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Τεχνική ενσωμάτωσης </a:t>
            </a:r>
            <a:r>
              <a:rPr lang="el-GR" sz="3200" b="1" dirty="0" smtClean="0">
                <a:solidFill>
                  <a:schemeClr val="bg1"/>
                </a:solidFill>
              </a:rPr>
              <a:t>στόχων</a:t>
            </a:r>
            <a:endParaRPr sz="3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24197" y="14478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90905" y="2438400"/>
            <a:ext cx="797179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Η μέθοδος αυτή προάγει τη δημιουργικότητα </a:t>
            </a:r>
            <a:r>
              <a:rPr lang="el-GR" dirty="0" smtClean="0">
                <a:solidFill>
                  <a:schemeClr val="bg1"/>
                </a:solidFill>
              </a:rPr>
              <a:t>και την </a:t>
            </a:r>
            <a:r>
              <a:rPr lang="el-GR" dirty="0">
                <a:solidFill>
                  <a:schemeClr val="bg1"/>
                </a:solidFill>
              </a:rPr>
              <a:t>καινοτομία και απομακρύνει τα </a:t>
            </a:r>
            <a:r>
              <a:rPr lang="el-GR" dirty="0" smtClean="0">
                <a:solidFill>
                  <a:schemeClr val="bg1"/>
                </a:solidFill>
              </a:rPr>
              <a:t>εμπόδια αφήνοντας </a:t>
            </a:r>
            <a:r>
              <a:rPr lang="el-GR" dirty="0">
                <a:solidFill>
                  <a:schemeClr val="bg1"/>
                </a:solidFill>
              </a:rPr>
              <a:t>έτσι χώρο για μεγαλύτερη </a:t>
            </a:r>
            <a:r>
              <a:rPr lang="el-GR" dirty="0" smtClean="0">
                <a:solidFill>
                  <a:schemeClr val="bg1"/>
                </a:solidFill>
              </a:rPr>
              <a:t>απόδοση.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1"/>
                </a:solidFill>
              </a:rPr>
              <a:t>Απαιτείται </a:t>
            </a:r>
            <a:r>
              <a:rPr lang="el-GR" dirty="0">
                <a:solidFill>
                  <a:schemeClr val="bg1"/>
                </a:solidFill>
              </a:rPr>
              <a:t>και οι δύο πλευρές να:</a:t>
            </a:r>
          </a:p>
          <a:p>
            <a:pPr lvl="2"/>
            <a:r>
              <a:rPr lang="el-GR" dirty="0">
                <a:solidFill>
                  <a:schemeClr val="bg1"/>
                </a:solidFill>
              </a:rPr>
              <a:t>– είναι ειλικρινείς σε ότι αφορά τα κίνητρα και </a:t>
            </a:r>
            <a:r>
              <a:rPr lang="el-GR" dirty="0" smtClean="0">
                <a:solidFill>
                  <a:schemeClr val="bg1"/>
                </a:solidFill>
              </a:rPr>
              <a:t>τους στόχους </a:t>
            </a:r>
            <a:r>
              <a:rPr lang="el-GR" dirty="0">
                <a:solidFill>
                  <a:schemeClr val="bg1"/>
                </a:solidFill>
              </a:rPr>
              <a:t>τους,</a:t>
            </a:r>
          </a:p>
          <a:p>
            <a:pPr lvl="2"/>
            <a:r>
              <a:rPr lang="el-GR" dirty="0">
                <a:solidFill>
                  <a:schemeClr val="bg1"/>
                </a:solidFill>
              </a:rPr>
              <a:t>– οι διαφορές να εκφράζονται ανοιχτά και να</a:t>
            </a:r>
          </a:p>
          <a:p>
            <a:pPr lvl="2"/>
            <a:r>
              <a:rPr lang="el-GR" dirty="0">
                <a:solidFill>
                  <a:schemeClr val="bg1"/>
                </a:solidFill>
              </a:rPr>
              <a:t>– υπάρχει αμοιβαία εμπιστοσύνη, κατανόηση </a:t>
            </a:r>
            <a:r>
              <a:rPr lang="el-GR" dirty="0" smtClean="0">
                <a:solidFill>
                  <a:schemeClr val="bg1"/>
                </a:solidFill>
              </a:rPr>
              <a:t>και ωριμότητα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l-GR" spc="-20" dirty="0">
              <a:solidFill>
                <a:schemeClr val="bg1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0550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8505" y="19812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249" y="2209800"/>
            <a:ext cx="8976995" cy="398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</a:pPr>
            <a:r>
              <a:rPr sz="1400" spc="-1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άνν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ύμ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φέ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15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αθ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μμ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ϊ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φε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μβ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αθ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spc="114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20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οη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άνν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400" spc="8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5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οφ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spc="-1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ζή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δε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: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270"/>
              </a:spcBef>
              <a:buClr>
                <a:srgbClr val="FFFFFF"/>
              </a:buClr>
              <a:buFont typeface="Arial Unicode MS"/>
              <a:buAutoNum type="arabicPeriod"/>
              <a:tabLst>
                <a:tab pos="203835" algn="l"/>
              </a:tabLst>
            </a:pPr>
            <a:r>
              <a:rPr sz="1400" spc="-7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6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άνν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198755" algn="just">
              <a:lnSpc>
                <a:spcPct val="116100"/>
              </a:lnSpc>
              <a:buClr>
                <a:srgbClr val="FFFFFF"/>
              </a:buClr>
              <a:buFont typeface="Arial Unicode MS"/>
              <a:buAutoNum type="arabicPeriod"/>
              <a:tabLst>
                <a:tab pos="203835" algn="l"/>
              </a:tabLst>
            </a:pP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φ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ψ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άνν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αθ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4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-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400" spc="-9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</a:t>
            </a:r>
            <a:r>
              <a:rPr sz="1400" spc="-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400" spc="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4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4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4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400" spc="-1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4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άν</a:t>
            </a:r>
            <a:r>
              <a:rPr sz="14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4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4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716" y="1188728"/>
            <a:ext cx="713867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ΣΤΑΔΙ</a:t>
            </a:r>
            <a:r>
              <a:rPr sz="3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3600" spc="-2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ΕΠΙΛΥΣΗ</a:t>
            </a:r>
            <a:r>
              <a:rPr sz="3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3600" spc="-2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ΣΥΓΚΡΟΥΣΗ</a:t>
            </a:r>
            <a:r>
              <a:rPr sz="3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endParaRPr sz="3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27963" y="652881"/>
            <a:ext cx="76053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88260" algn="l"/>
                <a:tab pos="5064125" algn="l"/>
              </a:tabLst>
            </a:pPr>
            <a:r>
              <a:rPr lang="el-GR" sz="5400" b="1" spc="-285" dirty="0" smtClean="0">
                <a:solidFill>
                  <a:srgbClr val="C50012"/>
                </a:solidFill>
                <a:latin typeface="Lucida Sans"/>
                <a:cs typeface="Lucida Sans"/>
              </a:rPr>
              <a:t>Όχι</a:t>
            </a:r>
            <a:endParaRPr sz="54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8505" y="16002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28368" y="2064155"/>
            <a:ext cx="8036283" cy="345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17200"/>
              </a:lnSpc>
            </a:pPr>
            <a:r>
              <a:rPr lang="el-GR"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Η εμφάνιση συγκρούσεων ανάμεσα στο ανθρώπινο δυναμικό </a:t>
            </a:r>
            <a:r>
              <a:rPr lang="el-GR" sz="160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των Οργανισμών, συμπεριλαμβανομένου και των σχολείων, είναι </a:t>
            </a:r>
            <a:r>
              <a:rPr lang="el-GR" sz="1600" dirty="0">
                <a:latin typeface="Lucida Sans" panose="020B0602040502020204" pitchFamily="34" charset="0"/>
                <a:cs typeface="Lucida Sans" panose="020B0602040502020204" pitchFamily="34" charset="0"/>
              </a:rPr>
              <a:t>ένα </a:t>
            </a:r>
            <a:r>
              <a:rPr lang="el-GR" sz="160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συνηθισμένο φαινόμενο </a:t>
            </a: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</a:p>
          <a:p>
            <a:pPr marL="12700" marR="5080" indent="-635" algn="ctr">
              <a:lnSpc>
                <a:spcPct val="117200"/>
              </a:lnSpc>
            </a:pPr>
            <a:endParaRPr lang="el-GR" sz="1600" b="1" spc="-75" dirty="0" smtClean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indent="-635" algn="ctr">
              <a:lnSpc>
                <a:spcPct val="117200"/>
              </a:lnSpc>
            </a:pPr>
            <a:endParaRPr lang="el-GR" sz="1600" b="1" spc="-75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indent="-635" algn="ctr">
              <a:lnSpc>
                <a:spcPct val="117200"/>
              </a:lnSpc>
            </a:pPr>
            <a:endParaRPr lang="el-GR" sz="1600" b="1" spc="-75" dirty="0" smtClean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indent="-635" algn="ctr">
              <a:lnSpc>
                <a:spcPct val="117200"/>
              </a:lnSpc>
            </a:pPr>
            <a:endParaRPr lang="el-GR" sz="1600" b="1" spc="-75" dirty="0" smtClean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indent="-635" algn="ctr">
              <a:lnSpc>
                <a:spcPct val="117200"/>
              </a:lnSpc>
            </a:pP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Ο </a:t>
            </a:r>
            <a:r>
              <a:rPr lang="el-GR" sz="16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χώρος </a:t>
            </a: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των σχολείων </a:t>
            </a:r>
            <a:r>
              <a:rPr lang="el-GR" sz="16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είναι ένα δυναμικό περιβάλλον, όπου</a:t>
            </a:r>
          </a:p>
          <a:p>
            <a:pPr marL="12700" marR="5080" indent="-635" algn="ctr">
              <a:lnSpc>
                <a:spcPct val="117200"/>
              </a:lnSpc>
            </a:pPr>
            <a:r>
              <a:rPr lang="el-GR" sz="16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αναπτύσσονται διαφωνίες μεταξύ των εργαζομένων εκπαιδευτικών που </a:t>
            </a: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αναπόφευκτα οδηγούν </a:t>
            </a:r>
            <a:r>
              <a:rPr lang="el-GR" sz="16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σε συγκρούσεις. Όπως και σε κάθε εργασιακό χώρο έτσι και στα σχολεία, </a:t>
            </a: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τις συγκρούσεις </a:t>
            </a:r>
            <a:r>
              <a:rPr lang="el-GR" sz="16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προκαλούν μια σειρά από ζητήματα τα οποία δημιουργούν εντάσεις </a:t>
            </a: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μεταξύ των </a:t>
            </a:r>
            <a:r>
              <a:rPr lang="el-GR" sz="1600" spc="-75" dirty="0">
                <a:latin typeface="Lucida Sans" panose="020B0602040502020204" pitchFamily="34" charset="0"/>
                <a:cs typeface="Lucida Sans" panose="020B0602040502020204" pitchFamily="34" charset="0"/>
              </a:rPr>
              <a:t>συνεργαζομένων </a:t>
            </a:r>
            <a:r>
              <a:rPr lang="el-GR" sz="1600" spc="-75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ατόμων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1088754" y="2949677"/>
            <a:ext cx="76053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88260" algn="l"/>
                <a:tab pos="5064125" algn="l"/>
              </a:tabLst>
            </a:pPr>
            <a:r>
              <a:rPr lang="el-GR" sz="5400" b="1" spc="-285" dirty="0" smtClean="0">
                <a:solidFill>
                  <a:srgbClr val="C50012"/>
                </a:solidFill>
                <a:latin typeface="Lucida Sans"/>
                <a:cs typeface="Lucida Sans"/>
              </a:rPr>
              <a:t>Γιατί;</a:t>
            </a:r>
            <a:endParaRPr sz="5400" dirty="0">
              <a:latin typeface="Lucida Sans"/>
              <a:cs typeface="Lucida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4" y="6524624"/>
            <a:ext cx="524986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525" rIns="0" bIns="0" rtlCol="0">
            <a:spAutoFit/>
          </a:bodyPr>
          <a:lstStyle/>
          <a:p>
            <a:pPr marL="55880">
              <a:lnSpc>
                <a:spcPct val="100000"/>
              </a:lnSpc>
            </a:pPr>
            <a:r>
              <a:rPr spc="245" dirty="0"/>
              <a:t>Β</a:t>
            </a:r>
            <a:r>
              <a:rPr spc="-1120" dirty="0"/>
              <a:t> </a:t>
            </a:r>
            <a:r>
              <a:rPr spc="90" dirty="0"/>
              <a:t>Ι</a:t>
            </a:r>
            <a:r>
              <a:rPr spc="-1120" dirty="0"/>
              <a:t> </a:t>
            </a:r>
            <a:r>
              <a:rPr spc="245" dirty="0"/>
              <a:t>Β</a:t>
            </a:r>
            <a:r>
              <a:rPr spc="-1120" dirty="0"/>
              <a:t> </a:t>
            </a:r>
            <a:r>
              <a:rPr spc="-250" dirty="0"/>
              <a:t>Λ</a:t>
            </a:r>
            <a:r>
              <a:rPr spc="-1120" dirty="0"/>
              <a:t> </a:t>
            </a:r>
            <a:r>
              <a:rPr spc="90" dirty="0"/>
              <a:t>Ι</a:t>
            </a:r>
            <a:r>
              <a:rPr spc="-1120" dirty="0"/>
              <a:t> </a:t>
            </a:r>
            <a:r>
              <a:rPr spc="-140" dirty="0"/>
              <a:t>Ο</a:t>
            </a:r>
            <a:r>
              <a:rPr spc="-1120" dirty="0"/>
              <a:t> </a:t>
            </a:r>
            <a:r>
              <a:rPr spc="210" dirty="0"/>
              <a:t>Γ</a:t>
            </a:r>
            <a:r>
              <a:rPr spc="-1120" dirty="0"/>
              <a:t> </a:t>
            </a:r>
            <a:r>
              <a:rPr spc="100" dirty="0"/>
              <a:t>Ρ</a:t>
            </a:r>
            <a:r>
              <a:rPr spc="-1120" dirty="0"/>
              <a:t> </a:t>
            </a:r>
            <a:r>
              <a:rPr spc="-45" dirty="0"/>
              <a:t>Α</a:t>
            </a:r>
            <a:r>
              <a:rPr spc="-1120" dirty="0"/>
              <a:t> </a:t>
            </a:r>
            <a:r>
              <a:rPr spc="765" dirty="0"/>
              <a:t>Φ</a:t>
            </a:r>
            <a:r>
              <a:rPr spc="-1120" dirty="0"/>
              <a:t> </a:t>
            </a:r>
            <a:r>
              <a:rPr spc="90" dirty="0"/>
              <a:t>Ι</a:t>
            </a:r>
            <a:r>
              <a:rPr spc="-1120" dirty="0"/>
              <a:t> </a:t>
            </a:r>
            <a:r>
              <a:rPr spc="-45" dirty="0"/>
              <a:t>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074" y="3168476"/>
            <a:ext cx="8011795" cy="990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39900" algn="l"/>
                <a:tab pos="2178050" algn="l"/>
              </a:tabLst>
            </a:pP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Σ	Μ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spc="-100" dirty="0">
                <a:solidFill>
                  <a:srgbClr val="212121"/>
                </a:solidFill>
                <a:latin typeface="Arial Black"/>
                <a:cs typeface="Arial Black"/>
              </a:rPr>
              <a:t>.</a:t>
            </a:r>
            <a:r>
              <a:rPr sz="1950" b="1" dirty="0">
                <a:solidFill>
                  <a:srgbClr val="212121"/>
                </a:solidFill>
                <a:latin typeface="Arial Black"/>
                <a:cs typeface="Arial Black"/>
              </a:rPr>
              <a:t>	</a:t>
            </a:r>
            <a:r>
              <a:rPr sz="1950" b="1" spc="-100" dirty="0">
                <a:solidFill>
                  <a:srgbClr val="212121"/>
                </a:solidFill>
                <a:latin typeface="Arial Black"/>
                <a:cs typeface="Arial Black"/>
              </a:rPr>
              <a:t>(</a:t>
            </a:r>
            <a:r>
              <a:rPr sz="1950" b="1" spc="-400" dirty="0">
                <a:solidFill>
                  <a:srgbClr val="212121"/>
                </a:solidFill>
                <a:latin typeface="Arial Black"/>
                <a:cs typeface="Arial Black"/>
              </a:rPr>
              <a:t> </a:t>
            </a:r>
            <a:r>
              <a:rPr lang="el-GR" sz="1950" b="1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sz="1950" b="1" dirty="0" smtClean="0">
                <a:solidFill>
                  <a:srgbClr val="212121"/>
                </a:solidFill>
                <a:latin typeface="Arial Black"/>
                <a:cs typeface="Arial Black"/>
              </a:rPr>
              <a:t>) </a:t>
            </a:r>
            <a:r>
              <a:rPr sz="1950" b="1" i="1" spc="-50" dirty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1950" b="1" i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i="1" spc="250" dirty="0">
                <a:solidFill>
                  <a:srgbClr val="212121"/>
                </a:solidFill>
                <a:latin typeface="Arial"/>
                <a:cs typeface="Arial"/>
              </a:rPr>
              <a:t>ΑΠΟΤΕΛΕΣΜΑΤΙΚ</a:t>
            </a:r>
            <a:r>
              <a:rPr sz="1950" b="1" i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endParaRPr sz="1950" dirty="0">
              <a:latin typeface="Arial"/>
              <a:cs typeface="Arial"/>
            </a:endParaRPr>
          </a:p>
          <a:p>
            <a:pPr marL="12700" marR="5080">
              <a:lnSpc>
                <a:spcPct val="115399"/>
              </a:lnSpc>
              <a:tabLst>
                <a:tab pos="1040765" algn="l"/>
                <a:tab pos="1630680" algn="l"/>
                <a:tab pos="2121535" algn="l"/>
                <a:tab pos="2773680" algn="l"/>
                <a:tab pos="3430270" algn="l"/>
                <a:tab pos="4048760" algn="l"/>
                <a:tab pos="4585970" algn="l"/>
                <a:tab pos="4879975" algn="l"/>
                <a:tab pos="5773420" algn="l"/>
              </a:tabLst>
            </a:pPr>
            <a:r>
              <a:rPr sz="1950" b="1" i="1" spc="250" dirty="0">
                <a:solidFill>
                  <a:srgbClr val="212121"/>
                </a:solidFill>
                <a:latin typeface="Arial"/>
                <a:cs typeface="Arial"/>
              </a:rPr>
              <a:t>ΣΥΝΕΡΓΑΣΙΑΣΤΟ</a:t>
            </a:r>
            <a:r>
              <a:rPr sz="1950" b="1" i="1" dirty="0">
                <a:solidFill>
                  <a:srgbClr val="212121"/>
                </a:solidFill>
                <a:latin typeface="Arial"/>
                <a:cs typeface="Arial"/>
              </a:rPr>
              <a:t>Ν	</a:t>
            </a:r>
            <a:r>
              <a:rPr sz="1950" b="1" i="1" spc="250" dirty="0">
                <a:solidFill>
                  <a:srgbClr val="212121"/>
                </a:solidFill>
                <a:latin typeface="Arial"/>
                <a:cs typeface="Arial"/>
              </a:rPr>
              <a:t>ΕΡΓΑΣΙΑΚ</a:t>
            </a:r>
            <a:r>
              <a:rPr sz="1950" b="1" i="1" dirty="0">
                <a:solidFill>
                  <a:srgbClr val="212121"/>
                </a:solidFill>
                <a:latin typeface="Arial"/>
                <a:cs typeface="Arial"/>
              </a:rPr>
              <a:t>Ο	</a:t>
            </a:r>
            <a:r>
              <a:rPr sz="1950" b="1" i="1" spc="250" dirty="0">
                <a:solidFill>
                  <a:srgbClr val="212121"/>
                </a:solidFill>
                <a:latin typeface="Arial"/>
                <a:cs typeface="Arial"/>
              </a:rPr>
              <a:t>ΧΩΡΟ</a:t>
            </a:r>
            <a:r>
              <a:rPr sz="1950" b="1" i="1" spc="200" dirty="0">
                <a:solidFill>
                  <a:srgbClr val="212121"/>
                </a:solidFill>
                <a:latin typeface="Arial"/>
                <a:cs typeface="Arial"/>
              </a:rPr>
              <a:t>"</a:t>
            </a:r>
            <a:r>
              <a:rPr sz="1950" b="1" i="1" dirty="0">
                <a:solidFill>
                  <a:srgbClr val="212121"/>
                </a:solidFill>
                <a:latin typeface="Arial"/>
                <a:cs typeface="Arial"/>
              </a:rPr>
              <a:t>,	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Π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Δ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Υ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Ο Υ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Λ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Κ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Ο	Γ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	Τ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	Κ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Ε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Ν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Τ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Ρ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	Δ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	Β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Ι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Ο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Υ	Μ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Α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Θ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Η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212121"/>
                </a:solidFill>
                <a:latin typeface="Arial"/>
                <a:cs typeface="Arial"/>
              </a:rPr>
              <a:t>Σ</a:t>
            </a:r>
            <a:r>
              <a:rPr sz="1950" b="1" spc="-2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950" b="1" spc="-85" dirty="0">
                <a:solidFill>
                  <a:srgbClr val="212121"/>
                </a:solidFill>
                <a:latin typeface="Arial Black"/>
                <a:cs typeface="Arial Black"/>
              </a:rPr>
              <a:t>,</a:t>
            </a:r>
            <a:endParaRPr sz="195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5074" y="275610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545690" y="6656685"/>
            <a:ext cx="5090795" cy="39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14599"/>
              </a:lnSpc>
            </a:pPr>
            <a:r>
              <a:rPr lang="el-GR" smtClean="0"/>
              <a:t>Ε</a:t>
            </a:r>
            <a:r>
              <a:rPr lang="el-GR" spc="-180" smtClean="0"/>
              <a:t> </a:t>
            </a:r>
            <a:r>
              <a:rPr lang="el-GR" smtClean="0"/>
              <a:t>Τ</a:t>
            </a:r>
            <a:r>
              <a:rPr lang="el-GR" spc="-180" smtClean="0"/>
              <a:t> </a:t>
            </a:r>
            <a:r>
              <a:rPr lang="el-GR" smtClean="0"/>
              <a:t>Α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Ρ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Α </a:t>
            </a:r>
            <a:r>
              <a:rPr lang="el-GR" spc="-45" smtClean="0"/>
              <a:t> </a:t>
            </a:r>
            <a:r>
              <a:rPr lang="el-GR" smtClean="0"/>
              <a:t>Κ</a:t>
            </a:r>
            <a:r>
              <a:rPr lang="el-GR" spc="-180" smtClean="0"/>
              <a:t> </a:t>
            </a:r>
            <a:r>
              <a:rPr lang="el-GR" smtClean="0"/>
              <a:t>Ο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Ν</a:t>
            </a:r>
            <a:r>
              <a:rPr lang="el-GR" spc="-180" smtClean="0"/>
              <a:t> </a:t>
            </a:r>
            <a:r>
              <a:rPr lang="el-GR" smtClean="0"/>
              <a:t>Ω</a:t>
            </a:r>
            <a:r>
              <a:rPr lang="el-GR" spc="-180" smtClean="0"/>
              <a:t> </a:t>
            </a:r>
            <a:r>
              <a:rPr lang="el-GR" smtClean="0"/>
              <a:t>Ν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Κ</a:t>
            </a:r>
            <a:r>
              <a:rPr lang="el-GR" spc="-180" smtClean="0"/>
              <a:t> </a:t>
            </a:r>
            <a:r>
              <a:rPr lang="el-GR" smtClean="0"/>
              <a:t>Η</a:t>
            </a:r>
            <a:r>
              <a:rPr lang="el-GR" spc="-180" smtClean="0"/>
              <a:t> </a:t>
            </a:r>
            <a:r>
              <a:rPr lang="el-GR" smtClean="0"/>
              <a:t>Σ </a:t>
            </a:r>
            <a:r>
              <a:rPr lang="el-GR" spc="-45" smtClean="0"/>
              <a:t> </a:t>
            </a:r>
            <a:r>
              <a:rPr lang="el-GR" smtClean="0"/>
              <a:t>Ψ</a:t>
            </a:r>
            <a:r>
              <a:rPr lang="el-GR" spc="-180" smtClean="0"/>
              <a:t> </a:t>
            </a:r>
            <a:r>
              <a:rPr lang="el-GR" smtClean="0"/>
              <a:t>Υ</a:t>
            </a:r>
            <a:r>
              <a:rPr lang="el-GR" spc="-180" smtClean="0"/>
              <a:t> </a:t>
            </a:r>
            <a:r>
              <a:rPr lang="el-GR" smtClean="0"/>
              <a:t>Χ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Α</a:t>
            </a:r>
            <a:r>
              <a:rPr lang="el-GR" spc="-180" smtClean="0"/>
              <a:t> </a:t>
            </a:r>
            <a:r>
              <a:rPr lang="el-GR" smtClean="0"/>
              <a:t>Τ</a:t>
            </a:r>
            <a:r>
              <a:rPr lang="el-GR" spc="-180" smtClean="0"/>
              <a:t> </a:t>
            </a:r>
            <a:r>
              <a:rPr lang="el-GR" smtClean="0"/>
              <a:t>Ρ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Κ</a:t>
            </a:r>
            <a:r>
              <a:rPr lang="el-GR" spc="-180" smtClean="0"/>
              <a:t> </a:t>
            </a:r>
            <a:r>
              <a:rPr lang="el-GR" smtClean="0"/>
              <a:t>Η</a:t>
            </a:r>
            <a:r>
              <a:rPr lang="el-GR" spc="-180" smtClean="0"/>
              <a:t> </a:t>
            </a:r>
            <a:r>
              <a:rPr lang="el-GR" smtClean="0"/>
              <a:t>Σ </a:t>
            </a:r>
            <a:r>
              <a:rPr lang="el-GR" spc="-45" smtClean="0"/>
              <a:t> </a:t>
            </a:r>
            <a:r>
              <a:rPr lang="el-GR" spc="-175" smtClean="0">
                <a:latin typeface="Arial Black"/>
                <a:cs typeface="Arial Black"/>
              </a:rPr>
              <a:t>&amp;</a:t>
            </a:r>
            <a:r>
              <a:rPr lang="el-GR" smtClean="0">
                <a:latin typeface="Arial Black"/>
                <a:cs typeface="Arial Black"/>
              </a:rPr>
              <a:t> </a:t>
            </a:r>
            <a:r>
              <a:rPr lang="el-GR" spc="-175" smtClean="0">
                <a:latin typeface="Arial Black"/>
                <a:cs typeface="Arial Black"/>
              </a:rPr>
              <a:t> </a:t>
            </a:r>
            <a:r>
              <a:rPr lang="el-GR" smtClean="0"/>
              <a:t>Ψ</a:t>
            </a:r>
            <a:r>
              <a:rPr lang="el-GR" spc="-180" smtClean="0"/>
              <a:t> </a:t>
            </a:r>
            <a:r>
              <a:rPr lang="el-GR" smtClean="0"/>
              <a:t>Υ</a:t>
            </a:r>
            <a:r>
              <a:rPr lang="el-GR" spc="-180" smtClean="0"/>
              <a:t> </a:t>
            </a:r>
            <a:r>
              <a:rPr lang="el-GR" smtClean="0"/>
              <a:t>Χ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Κ</a:t>
            </a:r>
            <a:r>
              <a:rPr lang="el-GR" spc="-180" smtClean="0"/>
              <a:t> </a:t>
            </a:r>
            <a:r>
              <a:rPr lang="el-GR" smtClean="0"/>
              <a:t>Η</a:t>
            </a:r>
            <a:r>
              <a:rPr lang="el-GR" spc="-180" smtClean="0"/>
              <a:t> </a:t>
            </a:r>
            <a:r>
              <a:rPr lang="el-GR" smtClean="0"/>
              <a:t>Σ </a:t>
            </a:r>
            <a:r>
              <a:rPr lang="el-GR" spc="-45" smtClean="0"/>
              <a:t> </a:t>
            </a:r>
            <a:r>
              <a:rPr lang="el-GR" smtClean="0"/>
              <a:t>Υ</a:t>
            </a:r>
            <a:r>
              <a:rPr lang="el-GR" spc="-180" smtClean="0"/>
              <a:t> </a:t>
            </a:r>
            <a:r>
              <a:rPr lang="el-GR" smtClean="0"/>
              <a:t>Γ</a:t>
            </a:r>
            <a:r>
              <a:rPr lang="el-GR" spc="-180" smtClean="0"/>
              <a:t> </a:t>
            </a:r>
            <a:r>
              <a:rPr lang="el-GR" smtClean="0"/>
              <a:t>Ε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Α</a:t>
            </a:r>
            <a:r>
              <a:rPr lang="el-GR" spc="-180" smtClean="0"/>
              <a:t> </a:t>
            </a:r>
            <a:r>
              <a:rPr lang="el-GR" smtClean="0"/>
              <a:t>Σ Μ</a:t>
            </a:r>
            <a:r>
              <a:rPr lang="el-GR" spc="-180" smtClean="0"/>
              <a:t> </a:t>
            </a:r>
            <a:r>
              <a:rPr lang="el-GR" smtClean="0"/>
              <a:t>Ε</a:t>
            </a:r>
            <a:r>
              <a:rPr lang="el-GR" spc="-180" smtClean="0"/>
              <a:t> </a:t>
            </a:r>
            <a:r>
              <a:rPr lang="el-GR" smtClean="0"/>
              <a:t>Λ</a:t>
            </a:r>
            <a:r>
              <a:rPr lang="el-GR" spc="-180" smtClean="0"/>
              <a:t> </a:t>
            </a:r>
            <a:r>
              <a:rPr lang="el-GR" smtClean="0"/>
              <a:t>Ε</a:t>
            </a:r>
            <a:r>
              <a:rPr lang="el-GR" spc="-180" smtClean="0"/>
              <a:t> </a:t>
            </a:r>
            <a:r>
              <a:rPr lang="el-GR" smtClean="0"/>
              <a:t>Τ</a:t>
            </a:r>
            <a:r>
              <a:rPr lang="el-GR" spc="-180" smtClean="0"/>
              <a:t> </a:t>
            </a:r>
            <a:r>
              <a:rPr lang="el-GR" smtClean="0"/>
              <a:t>Ι</a:t>
            </a:r>
            <a:r>
              <a:rPr lang="el-GR" spc="-180" smtClean="0"/>
              <a:t> </a:t>
            </a:r>
            <a:r>
              <a:rPr lang="el-GR" smtClean="0"/>
              <a:t>Ο</a:t>
            </a:r>
            <a:r>
              <a:rPr lang="el-GR" spc="-180" smtClean="0"/>
              <a:t> </a:t>
            </a:r>
            <a:r>
              <a:rPr lang="el-GR" smtClean="0"/>
              <a:t>Υ </a:t>
            </a:r>
            <a:r>
              <a:rPr lang="el-GR" spc="-45" smtClean="0"/>
              <a:t> </a:t>
            </a:r>
            <a:r>
              <a:rPr lang="el-GR" smtClean="0"/>
              <a:t>Π</a:t>
            </a:r>
            <a:r>
              <a:rPr lang="el-GR" spc="-180" smtClean="0"/>
              <a:t> </a:t>
            </a:r>
            <a:r>
              <a:rPr lang="el-GR" smtClean="0"/>
              <a:t>Η</a:t>
            </a:r>
            <a:r>
              <a:rPr lang="el-GR" spc="-180" smtClean="0"/>
              <a:t> </a:t>
            </a:r>
            <a:r>
              <a:rPr lang="el-GR" smtClean="0"/>
              <a:t>Γ</a:t>
            </a:r>
            <a:r>
              <a:rPr lang="el-GR" spc="-180" smtClean="0"/>
              <a:t> </a:t>
            </a:r>
            <a:r>
              <a:rPr lang="el-GR" smtClean="0"/>
              <a:t>Α </a:t>
            </a:r>
            <a:r>
              <a:rPr lang="el-GR" spc="-45" smtClean="0"/>
              <a:t> </a:t>
            </a:r>
            <a:r>
              <a:rPr lang="el-GR" spc="-114" smtClean="0">
                <a:latin typeface="Arial Black"/>
                <a:cs typeface="Arial Black"/>
              </a:rPr>
              <a:t>2</a:t>
            </a:r>
            <a:r>
              <a:rPr lang="el-GR" spc="-245" smtClean="0">
                <a:latin typeface="Arial Black"/>
                <a:cs typeface="Arial Black"/>
              </a:rPr>
              <a:t> </a:t>
            </a:r>
            <a:r>
              <a:rPr lang="el-GR" spc="-114" smtClean="0">
                <a:latin typeface="Arial Black"/>
                <a:cs typeface="Arial Black"/>
              </a:rPr>
              <a:t>2</a:t>
            </a:r>
            <a:r>
              <a:rPr lang="el-GR" spc="-245" smtClean="0">
                <a:latin typeface="Arial Black"/>
                <a:cs typeface="Arial Black"/>
              </a:rPr>
              <a:t> </a:t>
            </a:r>
            <a:r>
              <a:rPr lang="el-GR" spc="-55" smtClean="0">
                <a:latin typeface="Arial Black"/>
                <a:cs typeface="Arial Black"/>
              </a:rPr>
              <a:t>,</a:t>
            </a:r>
            <a:r>
              <a:rPr lang="el-GR" smtClean="0">
                <a:latin typeface="Arial Black"/>
                <a:cs typeface="Arial Black"/>
              </a:rPr>
              <a:t> </a:t>
            </a:r>
            <a:r>
              <a:rPr lang="el-GR" spc="-175" smtClean="0">
                <a:latin typeface="Arial Black"/>
                <a:cs typeface="Arial Black"/>
              </a:rPr>
              <a:t> </a:t>
            </a:r>
            <a:r>
              <a:rPr lang="el-GR" spc="-114" smtClean="0">
                <a:latin typeface="Arial Black"/>
                <a:cs typeface="Arial Black"/>
              </a:rPr>
              <a:t>1</a:t>
            </a:r>
            <a:r>
              <a:rPr lang="el-GR" spc="-245" smtClean="0">
                <a:latin typeface="Arial Black"/>
                <a:cs typeface="Arial Black"/>
              </a:rPr>
              <a:t> </a:t>
            </a:r>
            <a:r>
              <a:rPr lang="el-GR" spc="-114" smtClean="0">
                <a:latin typeface="Arial Black"/>
                <a:cs typeface="Arial Black"/>
              </a:rPr>
              <a:t>1</a:t>
            </a:r>
            <a:r>
              <a:rPr lang="el-GR" spc="-245" smtClean="0">
                <a:latin typeface="Arial Black"/>
                <a:cs typeface="Arial Black"/>
              </a:rPr>
              <a:t> </a:t>
            </a:r>
            <a:r>
              <a:rPr lang="el-GR" spc="-114" smtClean="0">
                <a:latin typeface="Arial Black"/>
                <a:cs typeface="Arial Black"/>
              </a:rPr>
              <a:t>6</a:t>
            </a:r>
            <a:r>
              <a:rPr lang="el-GR" spc="-245" smtClean="0">
                <a:latin typeface="Arial Black"/>
                <a:cs typeface="Arial Black"/>
              </a:rPr>
              <a:t> </a:t>
            </a:r>
            <a:r>
              <a:rPr lang="el-GR" spc="-114" smtClean="0">
                <a:latin typeface="Arial Black"/>
                <a:cs typeface="Arial Black"/>
              </a:rPr>
              <a:t>3</a:t>
            </a:r>
            <a:r>
              <a:rPr lang="el-GR" spc="-245" smtClean="0">
                <a:latin typeface="Arial Black"/>
                <a:cs typeface="Arial Black"/>
              </a:rPr>
              <a:t> </a:t>
            </a:r>
            <a:r>
              <a:rPr lang="el-GR" spc="-114" smtClean="0">
                <a:latin typeface="Arial Black"/>
                <a:cs typeface="Arial Black"/>
              </a:rPr>
              <a:t>6</a:t>
            </a:r>
            <a:r>
              <a:rPr lang="el-GR" smtClean="0">
                <a:latin typeface="Arial Black"/>
                <a:cs typeface="Arial Black"/>
              </a:rPr>
              <a:t> </a:t>
            </a:r>
            <a:r>
              <a:rPr lang="el-GR" spc="-175" smtClean="0">
                <a:latin typeface="Arial Black"/>
                <a:cs typeface="Arial Black"/>
              </a:rPr>
              <a:t> </a:t>
            </a:r>
            <a:r>
              <a:rPr lang="el-GR" spc="330" smtClean="0">
                <a:latin typeface="Arial Black"/>
                <a:cs typeface="Arial Black"/>
              </a:rPr>
              <a:t>|</a:t>
            </a:r>
            <a:r>
              <a:rPr lang="el-GR" smtClean="0">
                <a:latin typeface="Arial Black"/>
                <a:cs typeface="Arial Black"/>
              </a:rPr>
              <a:t> </a:t>
            </a:r>
            <a:r>
              <a:rPr lang="el-GR" spc="-175" smtClean="0">
                <a:latin typeface="Arial Black"/>
                <a:cs typeface="Arial Black"/>
              </a:rPr>
              <a:t> </a:t>
            </a:r>
            <a:r>
              <a:rPr lang="en-US" spc="-40" smtClean="0">
                <a:latin typeface="Arial Black"/>
                <a:cs typeface="Arial Black"/>
              </a:rPr>
              <a:t>W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40" smtClean="0">
                <a:latin typeface="Arial Black"/>
                <a:cs typeface="Arial Black"/>
              </a:rPr>
              <a:t>W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40" smtClean="0">
                <a:latin typeface="Arial Black"/>
                <a:cs typeface="Arial Black"/>
              </a:rPr>
              <a:t>W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60" smtClean="0">
                <a:latin typeface="Arial Black"/>
                <a:cs typeface="Arial Black"/>
              </a:rPr>
              <a:t>.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195" smtClean="0">
                <a:latin typeface="Arial Black"/>
                <a:cs typeface="Arial Black"/>
              </a:rPr>
              <a:t>E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200" smtClean="0">
                <a:latin typeface="Arial Black"/>
                <a:cs typeface="Arial Black"/>
              </a:rPr>
              <a:t>K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114" smtClean="0">
                <a:latin typeface="Arial Black"/>
                <a:cs typeface="Arial Black"/>
              </a:rPr>
              <a:t>P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210" smtClean="0">
                <a:latin typeface="Arial Black"/>
                <a:cs typeface="Arial Black"/>
              </a:rPr>
              <a:t>S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195" smtClean="0">
                <a:latin typeface="Arial Black"/>
                <a:cs typeface="Arial Black"/>
              </a:rPr>
              <a:t>E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60" smtClean="0">
                <a:latin typeface="Arial Black"/>
                <a:cs typeface="Arial Black"/>
              </a:rPr>
              <a:t>.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130" smtClean="0">
                <a:latin typeface="Arial Black"/>
                <a:cs typeface="Arial Black"/>
              </a:rPr>
              <a:t>G</a:t>
            </a:r>
            <a:r>
              <a:rPr lang="en-US" spc="-245" smtClean="0">
                <a:latin typeface="Arial Black"/>
                <a:cs typeface="Arial Black"/>
              </a:rPr>
              <a:t> </a:t>
            </a:r>
            <a:r>
              <a:rPr lang="en-US" spc="-140" smtClean="0">
                <a:latin typeface="Arial Black"/>
                <a:cs typeface="Arial Black"/>
              </a:rPr>
              <a:t>R</a:t>
            </a:r>
            <a:endParaRPr lang="en-US" spc="-140" dirty="0">
              <a:latin typeface="Arial Black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3" y="6267450"/>
            <a:ext cx="9753600" cy="1047750"/>
          </a:xfrm>
          <a:custGeom>
            <a:avLst/>
            <a:gdLst/>
            <a:ahLst/>
            <a:cxnLst/>
            <a:rect l="l" t="t" r="r" b="b"/>
            <a:pathLst>
              <a:path w="9753600" h="1047750">
                <a:moveTo>
                  <a:pt x="0" y="0"/>
                </a:moveTo>
                <a:lnTo>
                  <a:pt x="9753406" y="0"/>
                </a:lnTo>
                <a:lnTo>
                  <a:pt x="9753406" y="1047749"/>
                </a:lnTo>
                <a:lnTo>
                  <a:pt x="0" y="1047749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5549" y="3193737"/>
            <a:ext cx="643064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430"/>
              </a:lnSpc>
              <a:tabLst>
                <a:tab pos="1606550" algn="l"/>
                <a:tab pos="5016500" algn="l"/>
                <a:tab pos="5250180" algn="l"/>
              </a:tabLst>
            </a:pPr>
            <a:r>
              <a:rPr sz="4200" b="1" spc="-229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Υ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50" dirty="0">
                <a:solidFill>
                  <a:srgbClr val="C50012"/>
                </a:solidFill>
                <a:latin typeface="Lucida Sans"/>
                <a:cs typeface="Lucida Sans"/>
              </a:rPr>
              <a:t>Χ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75" dirty="0">
                <a:solidFill>
                  <a:srgbClr val="C50012"/>
                </a:solidFill>
                <a:latin typeface="Lucida Sans"/>
                <a:cs typeface="Lucida Sans"/>
              </a:rPr>
              <a:t>Ρ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409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Υ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65" dirty="0">
                <a:solidFill>
                  <a:srgbClr val="C50012"/>
                </a:solidFill>
                <a:latin typeface="Lucida Sans"/>
                <a:cs typeface="Lucida Sans"/>
              </a:rPr>
              <a:t>Μ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229" dirty="0">
                <a:solidFill>
                  <a:srgbClr val="C50012"/>
                </a:solidFill>
                <a:latin typeface="Lucida Sans"/>
                <a:cs typeface="Lucida Sans"/>
              </a:rPr>
              <a:t>Ε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		</a:t>
            </a:r>
            <a:r>
              <a:rPr sz="4200" b="1" spc="155" dirty="0">
                <a:solidFill>
                  <a:srgbClr val="C50012"/>
                </a:solidFill>
                <a:latin typeface="Lucida Sans"/>
                <a:cs typeface="Lucida Sans"/>
              </a:rPr>
              <a:t>Γ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65" dirty="0">
                <a:solidFill>
                  <a:srgbClr val="C50012"/>
                </a:solidFill>
                <a:latin typeface="Lucida Sans"/>
                <a:cs typeface="Lucida Sans"/>
              </a:rPr>
              <a:t>Ι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4200" b="1" spc="-15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409" dirty="0">
                <a:solidFill>
                  <a:srgbClr val="C50012"/>
                </a:solidFill>
                <a:latin typeface="Lucida Sans"/>
                <a:cs typeface="Lucida Sans"/>
              </a:rPr>
              <a:t>Τ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70" dirty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90" dirty="0">
                <a:solidFill>
                  <a:srgbClr val="C50012"/>
                </a:solidFill>
                <a:latin typeface="Lucida Sans"/>
                <a:cs typeface="Lucida Sans"/>
              </a:rPr>
              <a:t>Ν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Π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75" dirty="0">
                <a:solidFill>
                  <a:srgbClr val="C50012"/>
                </a:solidFill>
                <a:latin typeface="Lucida Sans"/>
                <a:cs typeface="Lucida Sans"/>
              </a:rPr>
              <a:t>Ρ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05" dirty="0">
                <a:solidFill>
                  <a:srgbClr val="C50012"/>
                </a:solidFill>
                <a:latin typeface="Lucida Sans"/>
                <a:cs typeface="Lucida Sans"/>
              </a:rPr>
              <a:t>Ο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250" dirty="0">
                <a:solidFill>
                  <a:srgbClr val="C50012"/>
                </a:solidFill>
                <a:latin typeface="Lucida Sans"/>
                <a:cs typeface="Lucida Sans"/>
              </a:rPr>
              <a:t>Χ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70" dirty="0">
                <a:solidFill>
                  <a:srgbClr val="C50012"/>
                </a:solidFill>
                <a:latin typeface="Lucida Sans"/>
                <a:cs typeface="Lucida Sans"/>
              </a:rPr>
              <a:t>Η</a:t>
            </a:r>
            <a:r>
              <a:rPr sz="4200" b="1" dirty="0">
                <a:solidFill>
                  <a:srgbClr val="C50012"/>
                </a:solidFill>
                <a:latin typeface="Lucida Sans"/>
                <a:cs typeface="Lucida Sans"/>
              </a:rPr>
              <a:t>	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35" dirty="0">
                <a:solidFill>
                  <a:srgbClr val="C50012"/>
                </a:solidFill>
                <a:latin typeface="Lucida Sans"/>
                <a:cs typeface="Lucida Sans"/>
              </a:rPr>
              <a:t>Α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165" dirty="0">
                <a:solidFill>
                  <a:srgbClr val="C50012"/>
                </a:solidFill>
                <a:latin typeface="Lucida Sans"/>
                <a:cs typeface="Lucida Sans"/>
              </a:rPr>
              <a:t>Σ</a:t>
            </a:r>
            <a:r>
              <a:rPr sz="4200" b="1" spc="-840" dirty="0">
                <a:solidFill>
                  <a:srgbClr val="C50012"/>
                </a:solidFill>
                <a:latin typeface="Lucida Sans"/>
                <a:cs typeface="Lucida Sans"/>
              </a:rPr>
              <a:t> </a:t>
            </a:r>
            <a:r>
              <a:rPr sz="4200" b="1" spc="-95" dirty="0">
                <a:solidFill>
                  <a:srgbClr val="C50012"/>
                </a:solidFill>
                <a:latin typeface="Lucida Sans"/>
                <a:cs typeface="Lucida Sans"/>
              </a:rPr>
              <a:t>!</a:t>
            </a:r>
            <a:endParaRPr sz="42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3505" y="24860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588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96499" y="1608556"/>
            <a:ext cx="558990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90"/>
              </a:lnSpc>
              <a:tabLst>
                <a:tab pos="1064260" algn="l"/>
                <a:tab pos="3639820" algn="l"/>
              </a:tabLst>
            </a:pPr>
            <a:r>
              <a:rPr lang="el-GR" sz="5250" b="1" dirty="0" smtClean="0">
                <a:solidFill>
                  <a:srgbClr val="FFFFFF"/>
                </a:solidFill>
                <a:latin typeface="Lucida Sans"/>
                <a:cs typeface="Lucida Sans"/>
              </a:rPr>
              <a:t>ΠΟΤΕ ΕΜΦΑΝΙΖΟΝΤΑΙ;</a:t>
            </a:r>
            <a:endParaRPr sz="525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7555" y="33528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05557" y="3576115"/>
            <a:ext cx="797179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Εμφανίζονται όπου και όποτε υπάρχει</a:t>
            </a:r>
          </a:p>
          <a:p>
            <a:pPr algn="ctr">
              <a:lnSpc>
                <a:spcPct val="100000"/>
              </a:lnSpc>
            </a:pPr>
            <a:r>
              <a:rPr lang="el-GR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ασυμβατότητα μεταξύ των αντιλήψεων ή των συναισθημάτων σε όσους εργάζονται σε </a:t>
            </a:r>
            <a:r>
              <a:rPr lang="el-GR" spc="-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ένα οργανισμό </a:t>
            </a:r>
            <a:r>
              <a:rPr lang="el-GR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 ένα χώρο 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495" y="1582049"/>
            <a:ext cx="8436609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47590" marR="5080" indent="730250" algn="r">
              <a:lnSpc>
                <a:spcPts val="3379"/>
              </a:lnSpc>
            </a:pPr>
            <a:r>
              <a:rPr lang="el-GR" sz="3200" spc="-95" dirty="0" smtClean="0"/>
              <a:t>ΕΙΔΗ ΣΥΓΚΡΟΥΣΕΩΝ </a:t>
            </a:r>
            <a:endParaRPr lang="el-GR" sz="3200" dirty="0"/>
          </a:p>
        </p:txBody>
      </p:sp>
      <p:sp>
        <p:nvSpPr>
          <p:cNvPr id="5" name="object 5"/>
          <p:cNvSpPr/>
          <p:nvPr/>
        </p:nvSpPr>
        <p:spPr>
          <a:xfrm>
            <a:off x="5727461" y="1276350"/>
            <a:ext cx="3413760" cy="0"/>
          </a:xfrm>
          <a:custGeom>
            <a:avLst/>
            <a:gdLst/>
            <a:ahLst/>
            <a:cxnLst/>
            <a:rect l="l" t="t" r="r" b="b"/>
            <a:pathLst>
              <a:path w="3413759">
                <a:moveTo>
                  <a:pt x="0" y="0"/>
                </a:moveTo>
                <a:lnTo>
                  <a:pt x="3413600" y="0"/>
                </a:lnTo>
              </a:path>
            </a:pathLst>
          </a:custGeom>
          <a:ln w="39369">
            <a:solidFill>
              <a:srgbClr val="C500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86401" y="2688527"/>
            <a:ext cx="3547010" cy="2856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6" marR="5080" indent="-342900" algn="r">
              <a:lnSpc>
                <a:spcPct val="116100"/>
              </a:lnSpc>
              <a:buAutoNum type="arabicPeriod"/>
            </a:pPr>
            <a:r>
              <a:rPr lang="el-GR" sz="2000" spc="-3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Ενδοπροσωπικές συγκρούσεις και διαπροσωπικές συγκρούσεις</a:t>
            </a:r>
          </a:p>
          <a:p>
            <a:pPr marL="354966" marR="5080" indent="-342900" algn="r">
              <a:lnSpc>
                <a:spcPct val="116100"/>
              </a:lnSpc>
              <a:buAutoNum type="arabicPeriod"/>
            </a:pPr>
            <a:r>
              <a:rPr lang="el-GR" sz="2000" spc="-3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Οργανωσιακή σύγκρουση</a:t>
            </a:r>
          </a:p>
          <a:p>
            <a:pPr marL="354966" marR="5080" indent="-342900" algn="r">
              <a:lnSpc>
                <a:spcPct val="116100"/>
              </a:lnSpc>
              <a:buAutoNum type="arabicPeriod"/>
            </a:pPr>
            <a:r>
              <a:rPr lang="el-GR" sz="2000" spc="-3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Λειτουργικές και δυσλειτουργικές συγκρούσεις </a:t>
            </a:r>
            <a:endParaRPr sz="20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49" y="1257300"/>
            <a:ext cx="3609975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23047" y="1242744"/>
            <a:ext cx="84344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88260" algn="l"/>
                <a:tab pos="5064125" algn="l"/>
              </a:tabLst>
            </a:pPr>
            <a:r>
              <a:rPr lang="el-GR" sz="4000" b="1" dirty="0" smtClean="0">
                <a:solidFill>
                  <a:srgbClr val="C50012"/>
                </a:solidFill>
                <a:latin typeface="Lucida Sans"/>
                <a:cs typeface="Lucida Sans"/>
              </a:rPr>
              <a:t>ΔΥΣΛΕΙΤΟΥΡΓΙΚΕΣ ΣΥΓΚΡΟΥΣΕΙΣ</a:t>
            </a:r>
            <a:endParaRPr sz="40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8505" y="22098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47779" y="2502310"/>
            <a:ext cx="8841697" cy="1980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17200"/>
              </a:lnSpc>
            </a:pPr>
            <a:endParaRPr lang="el-GR" sz="1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indent="-635" algn="ctr">
              <a:lnSpc>
                <a:spcPct val="117200"/>
              </a:lnSpc>
            </a:pPr>
            <a:r>
              <a:rPr lang="el-GR" sz="1400" dirty="0" err="1" smtClean="0">
                <a:latin typeface="Lucida Sans" panose="020B0602040502020204" pitchFamily="34" charset="0"/>
                <a:cs typeface="Lucida Sans" panose="020B0602040502020204" pitchFamily="34" charset="0"/>
              </a:rPr>
              <a:t>Εµφανίζονται</a:t>
            </a:r>
            <a:r>
              <a:rPr lang="el-GR" sz="1400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όταν η γνωστική διαφωνία γίνεται αντιληπτή ως προσωπική επίκριση και οφείλονται στις διαπροσωπικές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ασυµβατότητες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ανάµεσα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στα µέλη µιας οµάδας. Εκφράζονται µε ένταση, θυµό, έλλειψη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εµπιστοσύνης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, απογοήτευση και απόρριψη και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δηµιουργούν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αρνητικό περιβάλλον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κυνισµού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, αποφυγής ή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υπονόµευσης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το οποίο µπορεί να βλάψει την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οµοφωνία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και τη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συναισθηµατική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αποδοχή και να θέσει σε κίνδυνο την ποιότητα της απόφασης. Χαρακτηρίζονται ως δυσλειτουργικές διότι είναι έντονα 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συναισθηµατικές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και µ</a:t>
            </a:r>
            <a:r>
              <a:rPr lang="el-GR" sz="1400" dirty="0" err="1">
                <a:latin typeface="Lucida Sans" panose="020B0602040502020204" pitchFamily="34" charset="0"/>
                <a:cs typeface="Lucida Sans" panose="020B0602040502020204" pitchFamily="34" charset="0"/>
              </a:rPr>
              <a:t>ειώνουν</a:t>
            </a:r>
            <a:r>
              <a:rPr lang="el-GR" sz="1400" dirty="0">
                <a:latin typeface="Lucida Sans" panose="020B0602040502020204" pitchFamily="34" charset="0"/>
                <a:cs typeface="Lucida Sans" panose="020B0602040502020204" pitchFamily="34" charset="0"/>
              </a:rPr>
              <a:t> την εργασιακή απόδοση και την ικανοποίηση των µελών ενός οργανισµού.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  <p:sp>
        <p:nvSpPr>
          <p:cNvPr id="8" name="object 13"/>
          <p:cNvSpPr txBox="1"/>
          <p:nvPr/>
        </p:nvSpPr>
        <p:spPr>
          <a:xfrm>
            <a:off x="463549" y="6597211"/>
            <a:ext cx="509079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Ω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Ν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Ρ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Ψ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Χ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Σ Μ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Λ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Ε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Τ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Ι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Ο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Υ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Γ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Α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330" dirty="0">
                <a:solidFill>
                  <a:srgbClr val="FFFFFF"/>
                </a:solidFill>
                <a:latin typeface="Arial Black"/>
                <a:cs typeface="Arial Black"/>
              </a:rPr>
              <a:t>|</a:t>
            </a:r>
            <a:r>
              <a:rPr sz="1200" b="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0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14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21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9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30" dirty="0">
                <a:solidFill>
                  <a:srgbClr val="FFFFFF"/>
                </a:solidFill>
                <a:latin typeface="Arial Black"/>
                <a:cs typeface="Arial Black"/>
              </a:rPr>
              <a:t>G</a:t>
            </a:r>
            <a:r>
              <a:rPr sz="1200" b="1" spc="-2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b="1" spc="-14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endParaRPr sz="12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849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052587" y="1207420"/>
            <a:ext cx="5589905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890"/>
              </a:lnSpc>
              <a:tabLst>
                <a:tab pos="1064260" algn="l"/>
                <a:tab pos="3639820" algn="l"/>
              </a:tabLst>
            </a:pPr>
            <a:r>
              <a:rPr lang="el-GR" sz="5250" b="1" dirty="0" smtClean="0">
                <a:solidFill>
                  <a:srgbClr val="FFFFFF"/>
                </a:solidFill>
                <a:latin typeface="Lucida Sans"/>
                <a:cs typeface="Lucida Sans"/>
              </a:rPr>
              <a:t>ΛΕΙΤΟΥΡΓΙΚΕΣ ΣΥΓΚΡΟΥΣΕΙΣ</a:t>
            </a:r>
            <a:endParaRPr sz="525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7555" y="2714625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93067" y="3160617"/>
            <a:ext cx="797179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600" spc="-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Εκδηλώνονται 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όταν τα άτοµα µιας οµάδας διαφωνούν για το </a:t>
            </a:r>
            <a:r>
              <a:rPr lang="el-GR" sz="1600" spc="-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περιεχόμενο 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της εργασίας που εκτελείται (καθήκοντα) εκφράζοντας διαφορετικές απόψεις. Χαρακτηρίζονται ως λειτουργικές διότι συνήθως η σωστή διαχείρισή τους οδηγεί στην εύρεση του βέλτιστου τρόπου επίτευξης των </a:t>
            </a:r>
            <a:r>
              <a:rPr lang="el-GR" sz="1600" spc="-20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οργανωσιακών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στόχων και συνεπώς στη βελτίωση της λειτουργίας του οργανισµού. </a:t>
            </a:r>
            <a:endParaRPr lang="el-GR" sz="1600" spc="-20" dirty="0" smtClean="0">
              <a:solidFill>
                <a:srgbClr val="FFFFFF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1600" spc="-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Οι 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λειτουργικές συγκρούσεις βελτιώνουν την ποιότητα των αποφάσεων και ενισχύουν την </a:t>
            </a:r>
            <a:r>
              <a:rPr lang="el-GR" sz="1600" spc="-20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οµαδική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απόδοση καθώς η λύση που προκύπτει από την </a:t>
            </a:r>
            <a:r>
              <a:rPr lang="el-GR" sz="1600" spc="-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αμφισβήτηση 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και τον καταιγισµό ιδεών είναι γενικά ανώτερη από τις </a:t>
            </a:r>
            <a:r>
              <a:rPr lang="el-GR" sz="1600" spc="-20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ατοµικές</a:t>
            </a:r>
            <a:r>
              <a:rPr lang="el-GR" sz="1600" spc="-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λύσεις 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και προτάσεις των </a:t>
            </a:r>
            <a:r>
              <a:rPr lang="el-GR" sz="1600" spc="-20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συµµετεχόντων</a:t>
            </a:r>
            <a:r>
              <a:rPr lang="el-GR"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 Με τον τρόπο αυτό επιτυγχάνεται η εύρεση καλύτερων τακτικών για την επίτευξη των κοινών στόχων των µελών ενός οργανισµού.</a:t>
            </a:r>
          </a:p>
          <a:p>
            <a:pPr algn="ctr">
              <a:lnSpc>
                <a:spcPct val="100000"/>
              </a:lnSpc>
            </a:pPr>
            <a:endParaRPr lang="el-GR" sz="1600" spc="-2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Ω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Ν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Ρ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&amp;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C50012"/>
                </a:solidFill>
              </a:rPr>
              <a:t>Ψ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Χ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Κ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Σ Μ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Λ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Ε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Τ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Ι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Ο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Υ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Π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Η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Γ</a:t>
            </a:r>
            <a:r>
              <a:rPr spc="-180" dirty="0">
                <a:solidFill>
                  <a:srgbClr val="C50012"/>
                </a:solidFill>
              </a:rPr>
              <a:t> </a:t>
            </a:r>
            <a:r>
              <a:rPr dirty="0">
                <a:solidFill>
                  <a:srgbClr val="C50012"/>
                </a:solidFill>
              </a:rPr>
              <a:t>Α </a:t>
            </a:r>
            <a:r>
              <a:rPr spc="-45" dirty="0">
                <a:solidFill>
                  <a:srgbClr val="C50012"/>
                </a:solidFill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2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55" dirty="0">
                <a:solidFill>
                  <a:srgbClr val="C50012"/>
                </a:solidFill>
                <a:latin typeface="Arial Black"/>
                <a:cs typeface="Arial Black"/>
              </a:rPr>
              <a:t>,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1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3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6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330" dirty="0">
                <a:solidFill>
                  <a:srgbClr val="C50012"/>
                </a:solidFill>
                <a:latin typeface="Arial Black"/>
                <a:cs typeface="Arial Black"/>
              </a:rPr>
              <a:t>|</a:t>
            </a:r>
            <a:r>
              <a:rPr b="1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7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40" dirty="0">
                <a:solidFill>
                  <a:srgbClr val="C50012"/>
                </a:solidFill>
                <a:latin typeface="Arial Black"/>
                <a:cs typeface="Arial Black"/>
              </a:rPr>
              <a:t>W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00" dirty="0">
                <a:solidFill>
                  <a:srgbClr val="C50012"/>
                </a:solidFill>
                <a:latin typeface="Arial Black"/>
                <a:cs typeface="Arial Black"/>
              </a:rPr>
              <a:t>K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14" dirty="0">
                <a:solidFill>
                  <a:srgbClr val="C50012"/>
                </a:solidFill>
                <a:latin typeface="Arial Black"/>
                <a:cs typeface="Arial Black"/>
              </a:rPr>
              <a:t>P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210" dirty="0">
                <a:solidFill>
                  <a:srgbClr val="C50012"/>
                </a:solidFill>
                <a:latin typeface="Arial Black"/>
                <a:cs typeface="Arial Black"/>
              </a:rPr>
              <a:t>S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95" dirty="0">
                <a:solidFill>
                  <a:srgbClr val="C50012"/>
                </a:solidFill>
                <a:latin typeface="Arial Black"/>
                <a:cs typeface="Arial Black"/>
              </a:rPr>
              <a:t>E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60" dirty="0">
                <a:solidFill>
                  <a:srgbClr val="C50012"/>
                </a:solidFill>
                <a:latin typeface="Arial Black"/>
                <a:cs typeface="Arial Black"/>
              </a:rPr>
              <a:t>.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30" dirty="0">
                <a:solidFill>
                  <a:srgbClr val="C50012"/>
                </a:solidFill>
                <a:latin typeface="Arial Black"/>
                <a:cs typeface="Arial Black"/>
              </a:rPr>
              <a:t>G</a:t>
            </a:r>
            <a:r>
              <a:rPr b="1" spc="-245" dirty="0">
                <a:solidFill>
                  <a:srgbClr val="C50012"/>
                </a:solidFill>
                <a:latin typeface="Arial Black"/>
                <a:cs typeface="Arial Black"/>
              </a:rPr>
              <a:t> </a:t>
            </a:r>
            <a:r>
              <a:rPr b="1" spc="-140" dirty="0">
                <a:solidFill>
                  <a:srgbClr val="C50012"/>
                </a:solidFill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727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58" y="-15240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498" y="6537515"/>
            <a:ext cx="5118102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200" b="1" spc="-1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 Μ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b="1" spc="-18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l-GR" sz="12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5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33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l-G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b="1" spc="-17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4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9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1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1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9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3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b="1" spc="-2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1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1200" b="1" spc="-14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8029" y="14478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8" y="1683183"/>
            <a:ext cx="8356601" cy="4477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16100"/>
              </a:lnSpc>
              <a:buAutoNum type="arabicPeriod"/>
            </a:pPr>
            <a:r>
              <a:rPr lang="el-GR" sz="1400" b="1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 </a:t>
            </a:r>
            <a:r>
              <a:rPr lang="el-GR" sz="1400" b="1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παραδοσιακή άποψη 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υποστηρίζει ότι η σύγκρουση σε έναν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οργανισµό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lang="el-GR" sz="14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είναι δυσλειτουργική 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και είναι αποτέλεσµα φτωχής επικοινωνίας, δυσπιστίας και κακής διοίκησης. Σε αυτήν την άποψη η σύγκρουση είναι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ανεπιθύµητη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και επιβλαβής (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Singh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 1995) και οι διευθυντές πρέπει να προσδιορίσουν τις αιτίες αυτής και µε κατάλληλους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χειρισµούς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να επιφέρουν σταθερότητα και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αρµονία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 Σύµφωνα µε την παραδοσιακή άποψη, αν ένας διευθυντής εντοπίσει τις αιτίες της σύγκρουσης και τις καταστείλει, ο οργανισµός θα λειτουργήσει </a:t>
            </a:r>
            <a:r>
              <a:rPr lang="el-GR" sz="14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καλύτερα.</a:t>
            </a:r>
          </a:p>
          <a:p>
            <a:pPr marL="355600" marR="5080" indent="-342900" algn="just">
              <a:lnSpc>
                <a:spcPct val="116100"/>
              </a:lnSpc>
              <a:buAutoNum type="arabicPeriod"/>
            </a:pPr>
            <a:endParaRPr lang="el-GR" sz="1400" spc="-5" dirty="0" smtClean="0">
              <a:solidFill>
                <a:srgbClr val="FFFFFF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5080" indent="-342900" algn="just">
              <a:lnSpc>
                <a:spcPct val="116100"/>
              </a:lnSpc>
              <a:buAutoNum type="arabicPeriod"/>
            </a:pPr>
            <a:r>
              <a:rPr lang="el-GR" sz="14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Η 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θεωρία των </a:t>
            </a:r>
            <a:r>
              <a:rPr lang="el-GR" sz="1400" b="1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ανθρωπίνων σχέσεων 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υποστηρίζει ότι η παρουσία </a:t>
            </a:r>
            <a:r>
              <a:rPr lang="el-GR" sz="14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της σύγκρουσης 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στις οµάδες και τους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οργανισµούς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είναι φυσική και απαραίτητη για την καλή λειτουργία της οργάνωσης (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Milton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, 1981). Σύµφωνα µε την άποψη αυτή, η σύγκρουση µπορεί δράσει λειτουργικά, και γι' αυτό οι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οργανισµοί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πρέπει να µ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άθουν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να συνυπάρχουν µε </a:t>
            </a:r>
            <a:r>
              <a:rPr lang="el-GR" sz="14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αυτή.</a:t>
            </a:r>
          </a:p>
          <a:p>
            <a:pPr marL="355600" marR="5080" indent="-342900" algn="just">
              <a:lnSpc>
                <a:spcPct val="116100"/>
              </a:lnSpc>
              <a:buAutoNum type="arabicPeriod"/>
            </a:pPr>
            <a:endParaRPr lang="el-GR" sz="1400" spc="-5" dirty="0" smtClean="0">
              <a:solidFill>
                <a:srgbClr val="FFFFFF"/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355600" marR="5080" indent="-342900" algn="just">
              <a:lnSpc>
                <a:spcPct val="116100"/>
              </a:lnSpc>
              <a:buAutoNum type="arabicPeriod"/>
            </a:pPr>
            <a:r>
              <a:rPr lang="el-GR" sz="14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Μια 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ανάλογη άποψη παρουσιάζει τη σύγκρουση σαν µέσο εισαγωγής αλλαγών αλλά και σαν µέσο καθιέρωσης νέων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δοµών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και συνθηκών για αυτήν την αλλαγή. Σύµφωνα µε την άποψη αυτή, οι ηγέτες πρέπει να διατηρούν ένα ελάχιστο επίπεδο σύγκρουσης στους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οργανισµούς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ώστε να συντηρούν ένα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δηµιουργικό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πνεύµα και </a:t>
            </a:r>
            <a:r>
              <a:rPr lang="el-GR" sz="1400" spc="-5" dirty="0" err="1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ετοιµότητα</a:t>
            </a:r>
            <a:r>
              <a:rPr lang="el-GR" sz="1400" spc="-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στην αλλαγή.</a:t>
            </a:r>
          </a:p>
          <a:p>
            <a:pPr marL="12700" marR="5080" algn="just">
              <a:lnSpc>
                <a:spcPct val="116100"/>
              </a:lnSpc>
            </a:pPr>
            <a:endParaRPr lang="el-GR" sz="1400" spc="-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638" y="632413"/>
            <a:ext cx="771270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4200" spc="-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ΘΕΩΡΙΕΣ ΠΕΡΙ ΣΥΓΚΡΟΥΣΕΩΝ</a:t>
            </a:r>
            <a:endParaRPr sz="4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6276975"/>
          </a:xfrm>
          <a:custGeom>
            <a:avLst/>
            <a:gdLst/>
            <a:ahLst/>
            <a:cxnLst/>
            <a:rect l="l" t="t" r="r" b="b"/>
            <a:pathLst>
              <a:path w="9753600" h="6276975">
                <a:moveTo>
                  <a:pt x="0" y="0"/>
                </a:moveTo>
                <a:lnTo>
                  <a:pt x="9753599" y="0"/>
                </a:lnTo>
                <a:lnTo>
                  <a:pt x="9753599" y="6276974"/>
                </a:lnTo>
                <a:lnTo>
                  <a:pt x="0" y="6276974"/>
                </a:lnTo>
                <a:lnTo>
                  <a:pt x="0" y="0"/>
                </a:lnTo>
                <a:close/>
              </a:path>
            </a:pathLst>
          </a:custGeom>
          <a:solidFill>
            <a:srgbClr val="C50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" y="6276975"/>
            <a:ext cx="9753600" cy="1038225"/>
          </a:xfrm>
          <a:custGeom>
            <a:avLst/>
            <a:gdLst/>
            <a:ahLst/>
            <a:cxnLst/>
            <a:rect l="l" t="t" r="r" b="b"/>
            <a:pathLst>
              <a:path w="9753600" h="1038225">
                <a:moveTo>
                  <a:pt x="0" y="0"/>
                </a:moveTo>
                <a:lnTo>
                  <a:pt x="9753406" y="0"/>
                </a:lnTo>
                <a:lnTo>
                  <a:pt x="9753406" y="1038224"/>
                </a:lnTo>
                <a:lnTo>
                  <a:pt x="0" y="1038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330" y="1474120"/>
            <a:ext cx="7903209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8825" marR="5080" indent="-746760">
              <a:lnSpc>
                <a:spcPts val="5480"/>
              </a:lnSpc>
              <a:tabLst>
                <a:tab pos="3342640" algn="l"/>
                <a:tab pos="5736590" algn="l"/>
              </a:tabLst>
            </a:pP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35" dirty="0">
                <a:solidFill>
                  <a:srgbClr val="FFFFFF"/>
                </a:solidFill>
                <a:latin typeface="Lucida Sans"/>
                <a:cs typeface="Lucida Sans"/>
              </a:rPr>
              <a:t>Υ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195" dirty="0">
                <a:solidFill>
                  <a:srgbClr val="FFFFFF"/>
                </a:solidFill>
                <a:latin typeface="Lucida Sans"/>
                <a:cs typeface="Lucida Sans"/>
              </a:rPr>
              <a:t>Γ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14" dirty="0">
                <a:solidFill>
                  <a:srgbClr val="FFFFFF"/>
                </a:solidFill>
                <a:latin typeface="Lucida Sans"/>
                <a:cs typeface="Lucida Sans"/>
              </a:rPr>
              <a:t>Κ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95" dirty="0">
                <a:solidFill>
                  <a:srgbClr val="FFFFFF"/>
                </a:solidFill>
                <a:latin typeface="Lucida Sans"/>
                <a:cs typeface="Lucida Sans"/>
              </a:rPr>
              <a:t>Ρ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35" dirty="0">
                <a:solidFill>
                  <a:srgbClr val="FFFFFF"/>
                </a:solidFill>
                <a:latin typeface="Lucida Sans"/>
                <a:cs typeface="Lucida Sans"/>
              </a:rPr>
              <a:t>Υ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509" dirty="0">
                <a:solidFill>
                  <a:srgbClr val="FFFFFF"/>
                </a:solidFill>
                <a:latin typeface="Lucida Sans"/>
                <a:cs typeface="Lucida Sans"/>
              </a:rPr>
              <a:t>Τ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320" dirty="0">
                <a:solidFill>
                  <a:srgbClr val="FFFFFF"/>
                </a:solidFill>
                <a:latin typeface="Lucida Sans"/>
                <a:cs typeface="Lucida Sans"/>
              </a:rPr>
              <a:t>Ν</a:t>
            </a:r>
            <a:r>
              <a:rPr sz="5250" b="1" spc="204" dirty="0">
                <a:solidFill>
                  <a:srgbClr val="FFFFFF"/>
                </a:solidFill>
                <a:latin typeface="Lucida Sans"/>
                <a:cs typeface="Lucida Sans"/>
              </a:rPr>
              <a:t> Χ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20" dirty="0">
                <a:solidFill>
                  <a:srgbClr val="FFFFFF"/>
                </a:solidFill>
                <a:latin typeface="Lucida Sans"/>
                <a:cs typeface="Lucida Sans"/>
              </a:rPr>
              <a:t>Ω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95" dirty="0">
                <a:solidFill>
                  <a:srgbClr val="FFFFFF"/>
                </a:solidFill>
                <a:latin typeface="Lucida Sans"/>
                <a:cs typeface="Lucida Sans"/>
              </a:rPr>
              <a:t>Ρ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130" dirty="0">
                <a:solidFill>
                  <a:srgbClr val="FFFFFF"/>
                </a:solidFill>
                <a:latin typeface="Lucida Sans"/>
                <a:cs typeface="Lucida Sans"/>
              </a:rPr>
              <a:t>Ο</a:t>
            </a:r>
            <a:r>
              <a:rPr sz="5250" b="1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5250" b="1" spc="-285" dirty="0">
                <a:solidFill>
                  <a:srgbClr val="FFFFFF"/>
                </a:solidFill>
                <a:latin typeface="Lucida Sans"/>
                <a:cs typeface="Lucida Sans"/>
              </a:rPr>
              <a:t>Ε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95" dirty="0">
                <a:solidFill>
                  <a:srgbClr val="FFFFFF"/>
                </a:solidFill>
                <a:latin typeface="Lucida Sans"/>
                <a:cs typeface="Lucida Sans"/>
              </a:rPr>
              <a:t>Ρ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195" dirty="0">
                <a:solidFill>
                  <a:srgbClr val="FFFFFF"/>
                </a:solidFill>
                <a:latin typeface="Lucida Sans"/>
                <a:cs typeface="Lucida Sans"/>
              </a:rPr>
              <a:t>Γ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85" dirty="0">
                <a:solidFill>
                  <a:srgbClr val="FFFFFF"/>
                </a:solidFill>
                <a:latin typeface="Lucida Sans"/>
                <a:cs typeface="Lucida Sans"/>
              </a:rPr>
              <a:t>Ι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40" dirty="0">
                <a:solidFill>
                  <a:srgbClr val="FFFFFF"/>
                </a:solidFill>
                <a:latin typeface="Lucida Sans"/>
                <a:cs typeface="Lucida Sans"/>
              </a:rPr>
              <a:t>Α</a:t>
            </a:r>
            <a:r>
              <a:rPr sz="5250" b="1" spc="-105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5250" b="1" spc="-204" dirty="0">
                <a:solidFill>
                  <a:srgbClr val="FFFFFF"/>
                </a:solidFill>
                <a:latin typeface="Lucida Sans"/>
                <a:cs typeface="Lucida Sans"/>
              </a:rPr>
              <a:t>Σ</a:t>
            </a:r>
            <a:endParaRPr sz="5250" dirty="0"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5155" y="2971800"/>
            <a:ext cx="3409315" cy="0"/>
          </a:xfrm>
          <a:custGeom>
            <a:avLst/>
            <a:gdLst/>
            <a:ahLst/>
            <a:cxnLst/>
            <a:rect l="l" t="t" r="r" b="b"/>
            <a:pathLst>
              <a:path w="3409315">
                <a:moveTo>
                  <a:pt x="0" y="0"/>
                </a:moveTo>
                <a:lnTo>
                  <a:pt x="3408964" y="0"/>
                </a:lnTo>
              </a:path>
            </a:pathLst>
          </a:custGeom>
          <a:ln w="39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0349" y="3436842"/>
            <a:ext cx="6641465" cy="2542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355" algn="just">
              <a:lnSpc>
                <a:spcPct val="117200"/>
              </a:lnSpc>
            </a:pPr>
            <a:r>
              <a:rPr lang="el-GR"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10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45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55" dirty="0" err="1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-114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αθ</a:t>
            </a:r>
            <a:r>
              <a:rPr sz="1600" spc="4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5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 smtClean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7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β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(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λλ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ώ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10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)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330"/>
              </a:spcBef>
            </a:pPr>
            <a:r>
              <a:rPr sz="1600" spc="-8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-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χ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ζη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-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ω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: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algn="just">
              <a:lnSpc>
                <a:spcPct val="100000"/>
              </a:lnSpc>
              <a:buClr>
                <a:srgbClr val="FFFFFF"/>
              </a:buClr>
              <a:buFont typeface="Arial Unicode MS"/>
              <a:buChar char="-"/>
              <a:tabLst>
                <a:tab pos="131445" algn="l"/>
              </a:tabLst>
            </a:pP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υμ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ί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7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θ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  <a:p>
            <a:pPr marL="12700" marR="5080" algn="just">
              <a:lnSpc>
                <a:spcPct val="117200"/>
              </a:lnSpc>
              <a:buClr>
                <a:srgbClr val="FFFFFF"/>
              </a:buClr>
              <a:buFont typeface="Arial Unicode MS"/>
              <a:buChar char="-"/>
              <a:tabLst>
                <a:tab pos="131445" algn="l"/>
              </a:tabLst>
            </a:pPr>
            <a:r>
              <a:rPr sz="1600" spc="-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ή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αν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1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υ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αθ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-114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π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κ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ό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ε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έ</a:t>
            </a:r>
            <a:r>
              <a:rPr sz="1600" spc="1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ρ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κ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13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17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γ</a:t>
            </a:r>
            <a:r>
              <a:rPr sz="1600" spc="1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ι</a:t>
            </a:r>
            <a:r>
              <a:rPr sz="1600" spc="2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σ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ύ</a:t>
            </a:r>
            <a:r>
              <a:rPr sz="1600" spc="1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ν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λ</a:t>
            </a:r>
            <a:r>
              <a:rPr sz="1600" spc="5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9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τ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η</a:t>
            </a:r>
            <a:r>
              <a:rPr sz="1600" spc="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ο</a:t>
            </a:r>
            <a:r>
              <a:rPr sz="1600" spc="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μ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ά</a:t>
            </a:r>
            <a:r>
              <a:rPr sz="1600" spc="3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δ</a:t>
            </a:r>
            <a:r>
              <a:rPr sz="1600" spc="2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α</a:t>
            </a:r>
            <a:r>
              <a:rPr sz="1600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ς</a:t>
            </a:r>
            <a:r>
              <a:rPr sz="1600" spc="-65" dirty="0">
                <a:solidFill>
                  <a:srgbClr val="FFFFFF"/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;</a:t>
            </a:r>
            <a:endParaRPr sz="1600" dirty="0"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599"/>
              </a:lnSpc>
            </a:pP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Ω</a:t>
            </a:r>
            <a:r>
              <a:rPr spc="-180" dirty="0"/>
              <a:t> </a:t>
            </a:r>
            <a:r>
              <a:rPr dirty="0"/>
              <a:t>Ν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Ρ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b="1" spc="-175" dirty="0">
                <a:latin typeface="Arial Black"/>
                <a:cs typeface="Arial Black"/>
              </a:rPr>
              <a:t>&amp;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dirty="0"/>
              <a:t>Ψ</a:t>
            </a:r>
            <a:r>
              <a:rPr spc="-180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Χ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Κ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Σ </a:t>
            </a:r>
            <a:r>
              <a:rPr spc="-45" dirty="0"/>
              <a:t> </a:t>
            </a:r>
            <a:r>
              <a:rPr dirty="0"/>
              <a:t>Υ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Α</a:t>
            </a:r>
            <a:r>
              <a:rPr spc="-180" dirty="0"/>
              <a:t> </a:t>
            </a:r>
            <a:r>
              <a:rPr dirty="0"/>
              <a:t>Σ Μ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Λ</a:t>
            </a:r>
            <a:r>
              <a:rPr spc="-180" dirty="0"/>
              <a:t> </a:t>
            </a:r>
            <a:r>
              <a:rPr dirty="0"/>
              <a:t>Ε</a:t>
            </a:r>
            <a:r>
              <a:rPr spc="-180" dirty="0"/>
              <a:t> </a:t>
            </a:r>
            <a:r>
              <a:rPr dirty="0"/>
              <a:t>Τ</a:t>
            </a:r>
            <a:r>
              <a:rPr spc="-180" dirty="0"/>
              <a:t> </a:t>
            </a:r>
            <a:r>
              <a:rPr dirty="0"/>
              <a:t>Ι</a:t>
            </a:r>
            <a:r>
              <a:rPr spc="-180" dirty="0"/>
              <a:t> </a:t>
            </a:r>
            <a:r>
              <a:rPr dirty="0"/>
              <a:t>Ο</a:t>
            </a:r>
            <a:r>
              <a:rPr spc="-180" dirty="0"/>
              <a:t> </a:t>
            </a:r>
            <a:r>
              <a:rPr dirty="0"/>
              <a:t>Υ </a:t>
            </a:r>
            <a:r>
              <a:rPr spc="-45" dirty="0"/>
              <a:t> </a:t>
            </a:r>
            <a:r>
              <a:rPr dirty="0"/>
              <a:t>Π</a:t>
            </a:r>
            <a:r>
              <a:rPr spc="-180" dirty="0"/>
              <a:t> </a:t>
            </a:r>
            <a:r>
              <a:rPr dirty="0"/>
              <a:t>Η</a:t>
            </a:r>
            <a:r>
              <a:rPr spc="-180" dirty="0"/>
              <a:t> </a:t>
            </a:r>
            <a:r>
              <a:rPr dirty="0"/>
              <a:t>Γ</a:t>
            </a:r>
            <a:r>
              <a:rPr spc="-180" dirty="0"/>
              <a:t> </a:t>
            </a:r>
            <a:r>
              <a:rPr dirty="0"/>
              <a:t>Α </a:t>
            </a:r>
            <a:r>
              <a:rPr spc="-45" dirty="0"/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2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55" dirty="0">
                <a:latin typeface="Arial Black"/>
                <a:cs typeface="Arial Black"/>
              </a:rPr>
              <a:t>,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1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3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6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330" dirty="0">
                <a:latin typeface="Arial Black"/>
                <a:cs typeface="Arial Black"/>
              </a:rPr>
              <a:t>|</a:t>
            </a:r>
            <a:r>
              <a:rPr b="1" dirty="0">
                <a:latin typeface="Arial Black"/>
                <a:cs typeface="Arial Black"/>
              </a:rPr>
              <a:t> </a:t>
            </a:r>
            <a:r>
              <a:rPr b="1" spc="-17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40" dirty="0">
                <a:latin typeface="Arial Black"/>
                <a:cs typeface="Arial Black"/>
              </a:rPr>
              <a:t>W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00" dirty="0">
                <a:latin typeface="Arial Black"/>
                <a:cs typeface="Arial Black"/>
              </a:rPr>
              <a:t>K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14" dirty="0">
                <a:latin typeface="Arial Black"/>
                <a:cs typeface="Arial Black"/>
              </a:rPr>
              <a:t>P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210" dirty="0">
                <a:latin typeface="Arial Black"/>
                <a:cs typeface="Arial Black"/>
              </a:rPr>
              <a:t>S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95" dirty="0">
                <a:latin typeface="Arial Black"/>
                <a:cs typeface="Arial Black"/>
              </a:rPr>
              <a:t>E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60" dirty="0">
                <a:latin typeface="Arial Black"/>
                <a:cs typeface="Arial Black"/>
              </a:rPr>
              <a:t>.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30" dirty="0">
                <a:latin typeface="Arial Black"/>
                <a:cs typeface="Arial Black"/>
              </a:rPr>
              <a:t>G</a:t>
            </a:r>
            <a:r>
              <a:rPr b="1" spc="-245" dirty="0">
                <a:latin typeface="Arial Black"/>
                <a:cs typeface="Arial Black"/>
              </a:rPr>
              <a:t> </a:t>
            </a:r>
            <a:r>
              <a:rPr b="1" spc="-140" dirty="0">
                <a:latin typeface="Arial Black"/>
                <a:cs typeface="Arial Black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362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5114</Words>
  <Application>Microsoft Office PowerPoint</Application>
  <PresentationFormat>Προσαρμογή</PresentationFormat>
  <Paragraphs>230</Paragraphs>
  <Slides>31</Slides>
  <Notes>31</Notes>
  <HiddenSlides>2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ΕΙΔΗ ΣΥΓΚΡΟΥΣΕΩΝ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 Ι Τ Ι Ε Σ Σ Υ Γ Κ Ρ Ο Υ Σ Ε Ω Ν  Σ Τ Ο Ν Ε Ρ Γ Α Σ Ι Α Κ Ο Χ Ω Ρ 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 Ι Α Χ Ε Ι Ρ Ι Σ Η Σ Υ Γ Κ Ρ Ο Υ Σ Ε Ω 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 Ι Β Λ Ι Ο Γ Ρ Α Φ Ι 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gear</dc:title>
  <dc:creator>Giota Iakovaki</dc:creator>
  <cp:keywords>DACmDhBeV2k</cp:keywords>
  <cp:lastModifiedBy>NIKI</cp:lastModifiedBy>
  <cp:revision>45</cp:revision>
  <dcterms:created xsi:type="dcterms:W3CDTF">2017-11-08T13:53:51Z</dcterms:created>
  <dcterms:modified xsi:type="dcterms:W3CDTF">2018-03-04T11:18:45Z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LastSaved">
    <vt:filetime>2017-11-08T00:00:00Z</vt:filetime>
  </property>
</Properties>
</file>