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80" d="100"/>
          <a:sy n="80" d="100"/>
        </p:scale>
        <p:origin x="-84" y="-9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8940800" y="4206240"/>
            <a:ext cx="1280160" cy="457200"/>
          </a:xfrm>
        </p:spPr>
        <p:txBody>
          <a:bodyPr/>
          <a:lstStyle/>
          <a:p>
            <a:fld id="{457CC4DB-23DE-4821-B339-2B513CF5F1A9}" type="datetimeFigureOut">
              <a:rPr lang="el-GR" smtClean="0"/>
              <a:pPr/>
              <a:t>15/3/2022</a:t>
            </a:fld>
            <a:endParaRPr lang="el-GR"/>
          </a:p>
        </p:txBody>
      </p:sp>
      <p:sp>
        <p:nvSpPr>
          <p:cNvPr id="17" name="16 - Θέση υποσέλιδου"/>
          <p:cNvSpPr>
            <a:spLocks noGrp="1"/>
          </p:cNvSpPr>
          <p:nvPr>
            <p:ph type="ftr" sz="quarter" idx="11"/>
          </p:nvPr>
        </p:nvSpPr>
        <p:spPr>
          <a:xfrm>
            <a:off x="7213600" y="4205288"/>
            <a:ext cx="1727200" cy="457200"/>
          </a:xfrm>
        </p:spPr>
        <p:txBody>
          <a:bodyPr/>
          <a:lstStyle/>
          <a:p>
            <a:endParaRPr lang="el-GR"/>
          </a:p>
        </p:txBody>
      </p:sp>
      <p:sp>
        <p:nvSpPr>
          <p:cNvPr id="29" name="28 - Θέση αριθμού διαφάνειας"/>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B155CF93-71B2-415A-83B8-434D57FD504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042400" y="1143000"/>
            <a:ext cx="2540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1143000"/>
            <a:ext cx="83312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8000" y="1143000"/>
            <a:ext cx="11176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457CC4DB-23DE-4821-B339-2B513CF5F1A9}" type="datetimeFigureOut">
              <a:rPr lang="el-GR" smtClean="0"/>
              <a:pPr/>
              <a:t>15/3/2022</a:t>
            </a:fld>
            <a:endParaRPr lang="el-GR"/>
          </a:p>
        </p:txBody>
      </p:sp>
      <p:sp>
        <p:nvSpPr>
          <p:cNvPr id="27" name="26 - Θέση αριθμού διαφάνειας"/>
          <p:cNvSpPr>
            <a:spLocks noGrp="1"/>
          </p:cNvSpPr>
          <p:nvPr>
            <p:ph type="sldNum" sz="quarter" idx="11"/>
          </p:nvPr>
        </p:nvSpPr>
        <p:spPr/>
        <p:txBody>
          <a:bodyPr rtlCol="0"/>
          <a:lstStyle/>
          <a:p>
            <a:fld id="{B155CF93-71B2-415A-83B8-434D57FD5042}"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8778240" y="612648"/>
            <a:ext cx="1276352" cy="457200"/>
          </a:xfrm>
        </p:spPr>
        <p:txBody>
          <a:bodyPr/>
          <a:lstStyle/>
          <a:p>
            <a:fld id="{457CC4DB-23DE-4821-B339-2B513CF5F1A9}" type="datetimeFigureOut">
              <a:rPr lang="el-GR" smtClean="0"/>
              <a:pPr/>
              <a:t>15/3/2022</a:t>
            </a:fld>
            <a:endParaRPr lang="el-GR"/>
          </a:p>
        </p:txBody>
      </p:sp>
      <p:sp>
        <p:nvSpPr>
          <p:cNvPr id="4" name="3 - Θέση υποσέλιδου"/>
          <p:cNvSpPr>
            <a:spLocks noGrp="1"/>
          </p:cNvSpPr>
          <p:nvPr>
            <p:ph type="ftr" sz="quarter" idx="11"/>
          </p:nvPr>
        </p:nvSpPr>
        <p:spPr>
          <a:xfrm>
            <a:off x="7010400" y="612648"/>
            <a:ext cx="1767840" cy="457200"/>
          </a:xfrm>
        </p:spPr>
        <p:txBody>
          <a:bodyPr/>
          <a:lstStyle/>
          <a:p>
            <a:endParaRPr lang="el-GR"/>
          </a:p>
        </p:txBody>
      </p:sp>
      <p:sp>
        <p:nvSpPr>
          <p:cNvPr id="5" name="4 - Θέση αριθμού διαφάνειας"/>
          <p:cNvSpPr>
            <a:spLocks noGrp="1"/>
          </p:cNvSpPr>
          <p:nvPr>
            <p:ph type="sldNum" sz="quarter" idx="12"/>
          </p:nvPr>
        </p:nvSpPr>
        <p:spPr>
          <a:xfrm>
            <a:off x="10899648" y="2272"/>
            <a:ext cx="1016000" cy="365760"/>
          </a:xfrm>
        </p:spPr>
        <p:txBody>
          <a:bodyPr/>
          <a:lstStyle/>
          <a:p>
            <a:fld id="{B155CF93-71B2-415A-83B8-434D57FD504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37995" y="1101970"/>
            <a:ext cx="451104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57CC4DB-23DE-4821-B339-2B513CF5F1A9}" type="datetimeFigureOut">
              <a:rPr lang="el-GR" smtClean="0"/>
              <a:pPr/>
              <a:t>15/3/2022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155CF93-71B2-415A-83B8-434D57FD504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609600" y="1143000"/>
            <a:ext cx="109728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457CC4DB-23DE-4821-B339-2B513CF5F1A9}" type="datetimeFigureOut">
              <a:rPr lang="el-GR" smtClean="0"/>
              <a:pPr/>
              <a:t>15/3/2022</a:t>
            </a:fld>
            <a:endParaRPr lang="el-GR"/>
          </a:p>
        </p:txBody>
      </p:sp>
      <p:sp>
        <p:nvSpPr>
          <p:cNvPr id="3" name="2 - Θέση υποσέλιδου"/>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B155CF93-71B2-415A-83B8-434D57FD504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959D0940-962F-4BFC-A9BF-6EF6BE2A5FEE}"/>
              </a:ext>
            </a:extLst>
          </p:cNvPr>
          <p:cNvSpPr>
            <a:spLocks noGrp="1"/>
          </p:cNvSpPr>
          <p:nvPr>
            <p:ph type="ctrTitle"/>
          </p:nvPr>
        </p:nvSpPr>
        <p:spPr/>
        <p:txBody>
          <a:bodyPr>
            <a:normAutofit/>
          </a:bodyPr>
          <a:lstStyle/>
          <a:p>
            <a:r>
              <a:rPr lang="el-GR" sz="4800" dirty="0"/>
              <a:t>ΚΛΙΝΙΚΟ ΠΕΔΙΟ</a:t>
            </a:r>
          </a:p>
        </p:txBody>
      </p:sp>
      <p:sp>
        <p:nvSpPr>
          <p:cNvPr id="3" name="Υπότιτλος 2">
            <a:extLst>
              <a:ext uri="{FF2B5EF4-FFF2-40B4-BE49-F238E27FC236}">
                <a16:creationId xmlns="" xmlns:a16="http://schemas.microsoft.com/office/drawing/2014/main" id="{6ECF34D6-8800-4A0F-9804-935A171C9FDB}"/>
              </a:ext>
            </a:extLst>
          </p:cNvPr>
          <p:cNvSpPr>
            <a:spLocks noGrp="1"/>
          </p:cNvSpPr>
          <p:nvPr>
            <p:ph type="subTitle" idx="1"/>
          </p:nvPr>
        </p:nvSpPr>
        <p:spPr>
          <a:xfrm>
            <a:off x="1524000" y="3959604"/>
            <a:ext cx="9144000" cy="1298196"/>
          </a:xfrm>
        </p:spPr>
        <p:txBody>
          <a:bodyPr/>
          <a:lstStyle/>
          <a:p>
            <a:r>
              <a:rPr lang="el-GR" dirty="0"/>
              <a:t>Ιάκωβος Κλεώπας</a:t>
            </a:r>
          </a:p>
        </p:txBody>
      </p:sp>
    </p:spTree>
    <p:extLst>
      <p:ext uri="{BB962C8B-B14F-4D97-AF65-F5344CB8AC3E}">
        <p14:creationId xmlns="" xmlns:p14="http://schemas.microsoft.com/office/powerpoint/2010/main" val="2484549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039CDB97-FF51-4C26-977C-37A1817090C2}"/>
              </a:ext>
            </a:extLst>
          </p:cNvPr>
          <p:cNvSpPr>
            <a:spLocks noGrp="1"/>
          </p:cNvSpPr>
          <p:nvPr>
            <p:ph idx="1"/>
          </p:nvPr>
        </p:nvSpPr>
        <p:spPr>
          <a:xfrm>
            <a:off x="838200" y="520117"/>
            <a:ext cx="10515600" cy="5656846"/>
          </a:xfrm>
        </p:spPr>
        <p:txBody>
          <a:bodyPr>
            <a:normAutofit/>
          </a:bodyPr>
          <a:lstStyle/>
          <a:p>
            <a:pPr>
              <a:buFont typeface="Wingdings" panose="05000000000000000000" pitchFamily="2" charset="2"/>
              <a:buChar char="v"/>
            </a:pPr>
            <a:endParaRPr lang="el-GR" sz="2000" dirty="0"/>
          </a:p>
          <a:p>
            <a:pPr>
              <a:buFont typeface="Wingdings" panose="05000000000000000000" pitchFamily="2" charset="2"/>
              <a:buChar char="v"/>
            </a:pPr>
            <a:r>
              <a:rPr lang="el-GR" sz="2000" dirty="0">
                <a:latin typeface="Calibri" pitchFamily="34" charset="0"/>
                <a:cs typeface="Calibri" pitchFamily="34" charset="0"/>
              </a:rPr>
              <a:t>Ο κύριος Τ. αφηγείται το όνειρό του, το οποίο ενώ παλαιότερα τον τάραζε, τώρα ησυχάζει, είναι ότι κάτι κλείνει, όπως οι τίτλοι τέλους στον κινηματογράφο</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Ο </a:t>
            </a:r>
            <a:r>
              <a:rPr lang="en-US" sz="2000" dirty="0" err="1">
                <a:latin typeface="Calibri" pitchFamily="34" charset="0"/>
                <a:cs typeface="Calibri" pitchFamily="34" charset="0"/>
              </a:rPr>
              <a:t>Ferenzci</a:t>
            </a:r>
            <a:r>
              <a:rPr lang="en-US" sz="2000" dirty="0">
                <a:latin typeface="Calibri" pitchFamily="34" charset="0"/>
                <a:cs typeface="Calibri" pitchFamily="34" charset="0"/>
              </a:rPr>
              <a:t> </a:t>
            </a:r>
            <a:r>
              <a:rPr lang="el-GR" sz="2000" dirty="0">
                <a:latin typeface="Calibri" pitchFamily="34" charset="0"/>
                <a:cs typeface="Calibri" pitchFamily="34" charset="0"/>
              </a:rPr>
              <a:t>τόνισε την </a:t>
            </a:r>
            <a:r>
              <a:rPr lang="el-GR" sz="2000" b="1" dirty="0">
                <a:latin typeface="Calibri" pitchFamily="34" charset="0"/>
                <a:cs typeface="Calibri" pitchFamily="34" charset="0"/>
              </a:rPr>
              <a:t>σημασία της μεταβιβαστικής σχέσης </a:t>
            </a:r>
            <a:r>
              <a:rPr lang="el-GR" sz="2000" dirty="0">
                <a:latin typeface="Calibri" pitchFamily="34" charset="0"/>
                <a:cs typeface="Calibri" pitchFamily="34" charset="0"/>
              </a:rPr>
              <a:t>σε σχέση με την σημασία του ονείρου για το τραύμα</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Ο  </a:t>
            </a:r>
            <a:r>
              <a:rPr lang="en-US" sz="2000" dirty="0" err="1">
                <a:latin typeface="Calibri" pitchFamily="34" charset="0"/>
                <a:cs typeface="Calibri" pitchFamily="34" charset="0"/>
              </a:rPr>
              <a:t>Ferenzci</a:t>
            </a:r>
            <a:r>
              <a:rPr lang="en-US" sz="2000" dirty="0">
                <a:latin typeface="Calibri" pitchFamily="34" charset="0"/>
                <a:cs typeface="Calibri" pitchFamily="34" charset="0"/>
              </a:rPr>
              <a:t> </a:t>
            </a:r>
            <a:r>
              <a:rPr lang="el-GR" sz="2000" dirty="0">
                <a:latin typeface="Calibri" pitchFamily="34" charset="0"/>
                <a:cs typeface="Calibri" pitchFamily="34" charset="0"/>
              </a:rPr>
              <a:t>προσέχει τις σωματικές, αισθητηριακές ή κιναισθητικές μεταβολές, που πιθανόν σηματοδοτούν ότι η θεραπευτική διεργασία προσεγγίζει τραυματικές περιοχές</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Η παράλειψη ή η ερμηνεία τους σε ένα άλλο επίπεδο, θα επαναλάμβανε την άρνηση της αναγνώρισης του συναισθήματος από το αντικείμενο, που ο  </a:t>
            </a:r>
            <a:r>
              <a:rPr lang="en-US" sz="2000" dirty="0" err="1">
                <a:latin typeface="Calibri" pitchFamily="34" charset="0"/>
                <a:cs typeface="Calibri" pitchFamily="34" charset="0"/>
              </a:rPr>
              <a:t>Ferenzci</a:t>
            </a:r>
            <a:r>
              <a:rPr lang="en-US" sz="2000" dirty="0">
                <a:latin typeface="Calibri" pitchFamily="34" charset="0"/>
                <a:cs typeface="Calibri" pitchFamily="34" charset="0"/>
              </a:rPr>
              <a:t> </a:t>
            </a:r>
            <a:r>
              <a:rPr lang="el-GR" sz="2000" dirty="0">
                <a:latin typeface="Calibri" pitchFamily="34" charset="0"/>
                <a:cs typeface="Calibri" pitchFamily="34" charset="0"/>
              </a:rPr>
              <a:t> θεωρεί αιτία του τραύματος</a:t>
            </a:r>
          </a:p>
          <a:p>
            <a:pPr marL="0" indent="0">
              <a:buNone/>
            </a:pPr>
            <a:endParaRPr lang="el-GR" sz="2000" dirty="0"/>
          </a:p>
        </p:txBody>
      </p:sp>
    </p:spTree>
    <p:extLst>
      <p:ext uri="{BB962C8B-B14F-4D97-AF65-F5344CB8AC3E}">
        <p14:creationId xmlns="" xmlns:p14="http://schemas.microsoft.com/office/powerpoint/2010/main" val="3154529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2878CE24-4E44-4CC6-BAFC-16E59A9CD4D0}"/>
              </a:ext>
            </a:extLst>
          </p:cNvPr>
          <p:cNvSpPr>
            <a:spLocks noGrp="1"/>
          </p:cNvSpPr>
          <p:nvPr>
            <p:ph idx="1"/>
          </p:nvPr>
        </p:nvSpPr>
        <p:spPr>
          <a:xfrm>
            <a:off x="838200" y="335560"/>
            <a:ext cx="10515600" cy="5841403"/>
          </a:xfrm>
        </p:spPr>
        <p:txBody>
          <a:bodyPr>
            <a:normAutofit lnSpcReduction="10000"/>
          </a:bodyPr>
          <a:lstStyle/>
          <a:p>
            <a:pPr>
              <a:buFont typeface="Wingdings" panose="05000000000000000000" pitchFamily="2" charset="2"/>
              <a:buChar char="v"/>
            </a:pPr>
            <a:endParaRPr lang="el-GR" sz="2000" dirty="0"/>
          </a:p>
          <a:p>
            <a:pPr>
              <a:buFont typeface="Wingdings" panose="05000000000000000000" pitchFamily="2" charset="2"/>
              <a:buChar char="v"/>
            </a:pPr>
            <a:r>
              <a:rPr lang="el-GR" sz="2000" dirty="0">
                <a:latin typeface="Calibri" pitchFamily="34" charset="0"/>
                <a:cs typeface="Calibri" pitchFamily="34" charset="0"/>
              </a:rPr>
              <a:t>Ο </a:t>
            </a:r>
            <a:r>
              <a:rPr lang="en-US" sz="2000" dirty="0">
                <a:latin typeface="Calibri" pitchFamily="34" charset="0"/>
                <a:cs typeface="Calibri" pitchFamily="34" charset="0"/>
              </a:rPr>
              <a:t>Smadja</a:t>
            </a:r>
            <a:r>
              <a:rPr lang="el-GR" sz="2000" dirty="0">
                <a:latin typeface="Calibri" pitchFamily="34" charset="0"/>
                <a:cs typeface="Calibri" pitchFamily="34" charset="0"/>
              </a:rPr>
              <a:t> διακρίνει </a:t>
            </a:r>
            <a:r>
              <a:rPr lang="el-GR" sz="2000" b="1" u="sng" dirty="0">
                <a:latin typeface="Calibri" pitchFamily="34" charset="0"/>
                <a:cs typeface="Calibri" pitchFamily="34" charset="0"/>
              </a:rPr>
              <a:t>δύο πόλους</a:t>
            </a:r>
            <a:r>
              <a:rPr lang="el-GR" sz="2000" dirty="0">
                <a:latin typeface="Calibri" pitchFamily="34" charset="0"/>
                <a:cs typeface="Calibri" pitchFamily="34" charset="0"/>
              </a:rPr>
              <a:t>. Ο ένας εκτός σωματοποίησης, που αποσκοπεί στην αποφυγή μιας εσωτερικής κατάστασης τρέλας. Η αποφυγή θα επιτευχθεί μέσω μιας </a:t>
            </a:r>
            <a:r>
              <a:rPr lang="el-GR" sz="2000" dirty="0" err="1">
                <a:latin typeface="Calibri" pitchFamily="34" charset="0"/>
                <a:cs typeface="Calibri" pitchFamily="34" charset="0"/>
              </a:rPr>
              <a:t>ενδοναρκισσιστικής</a:t>
            </a:r>
            <a:r>
              <a:rPr lang="el-GR" sz="2000" dirty="0">
                <a:latin typeface="Calibri" pitchFamily="34" charset="0"/>
                <a:cs typeface="Calibri" pitchFamily="34" charset="0"/>
              </a:rPr>
              <a:t> σχάσης</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Ο άλλος πόλος, της σωματοποίησης, όπου η σχάση εντός του ναρκισσισμού μετατίθεται, γίνεται σωματοψυχική</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u="sng" dirty="0">
                <a:latin typeface="Calibri" pitchFamily="34" charset="0"/>
                <a:cs typeface="Calibri" pitchFamily="34" charset="0"/>
              </a:rPr>
              <a:t>Ο αναλυτής </a:t>
            </a:r>
            <a:r>
              <a:rPr lang="el-GR" sz="2000" dirty="0">
                <a:latin typeface="Calibri" pitchFamily="34" charset="0"/>
                <a:cs typeface="Calibri" pitchFamily="34" charset="0"/>
              </a:rPr>
              <a:t>μπορεί να αισθανθεί την </a:t>
            </a:r>
            <a:r>
              <a:rPr lang="el-GR" sz="2000" b="1" dirty="0" err="1">
                <a:latin typeface="Calibri" pitchFamily="34" charset="0"/>
                <a:cs typeface="Calibri" pitchFamily="34" charset="0"/>
              </a:rPr>
              <a:t>αντιμεταβίβαση</a:t>
            </a:r>
            <a:r>
              <a:rPr lang="el-GR" sz="2000" b="1" dirty="0">
                <a:latin typeface="Calibri" pitchFamily="34" charset="0"/>
                <a:cs typeface="Calibri" pitchFamily="34" charset="0"/>
              </a:rPr>
              <a:t> </a:t>
            </a:r>
            <a:r>
              <a:rPr lang="el-GR" sz="2000" dirty="0">
                <a:latin typeface="Calibri" pitchFamily="34" charset="0"/>
                <a:cs typeface="Calibri" pitchFamily="34" charset="0"/>
              </a:rPr>
              <a:t>από αυτό που του μεταδίδει ο ασθενής, μία αίσθηση ότι είναι κομμένος στα δύο</a:t>
            </a:r>
            <a:r>
              <a:rPr lang="en-US" sz="2000" dirty="0">
                <a:latin typeface="Calibri" pitchFamily="34" charset="0"/>
                <a:cs typeface="Calibri" pitchFamily="34" charset="0"/>
              </a:rPr>
              <a:t>, </a:t>
            </a:r>
            <a:r>
              <a:rPr lang="el-GR" sz="2000" dirty="0">
                <a:latin typeface="Calibri" pitchFamily="34" charset="0"/>
                <a:cs typeface="Calibri" pitchFamily="34" charset="0"/>
              </a:rPr>
              <a:t>μια πλευρά που αντιστοιχεί στο ψυχικό βίωμα και μία άλλη, που του είναι πλήρως ασυνείδητη </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Η </a:t>
            </a:r>
            <a:r>
              <a:rPr lang="el-GR" sz="2000" b="1" dirty="0">
                <a:latin typeface="Calibri" pitchFamily="34" charset="0"/>
                <a:cs typeface="Calibri" pitchFamily="34" charset="0"/>
              </a:rPr>
              <a:t>άρνηση της αναγνώρισης </a:t>
            </a:r>
            <a:r>
              <a:rPr lang="el-GR" sz="2000" dirty="0">
                <a:latin typeface="Calibri" pitchFamily="34" charset="0"/>
                <a:cs typeface="Calibri" pitchFamily="34" charset="0"/>
              </a:rPr>
              <a:t>του υποκειμένου σε αυτό που είναι αληθινό και η σύγχυση ανάμεσα στο βίωμα και στην ερμηνεία του βιώματος, διαταράσσει την μεταβατική διάσταση της σχέσης</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Η παρουσία του τραυματικού είναι εμφανής. Η μεταβιβαστική επανάληψη του τραυματικού ξεκινά πριν την αρχική συνάντηση και μία γενεά πριν</a:t>
            </a:r>
          </a:p>
          <a:p>
            <a:pPr>
              <a:buFont typeface="Wingdings" panose="05000000000000000000" pitchFamily="2" charset="2"/>
              <a:buChar char="v"/>
            </a:pPr>
            <a:endParaRPr lang="el-GR" sz="2000" dirty="0"/>
          </a:p>
        </p:txBody>
      </p:sp>
    </p:spTree>
    <p:extLst>
      <p:ext uri="{BB962C8B-B14F-4D97-AF65-F5344CB8AC3E}">
        <p14:creationId xmlns="" xmlns:p14="http://schemas.microsoft.com/office/powerpoint/2010/main" val="1836987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4B362FF-9254-4B32-8E9A-102BCCD1E988}"/>
              </a:ext>
            </a:extLst>
          </p:cNvPr>
          <p:cNvSpPr>
            <a:spLocks noGrp="1"/>
          </p:cNvSpPr>
          <p:nvPr>
            <p:ph type="title"/>
          </p:nvPr>
        </p:nvSpPr>
        <p:spPr>
          <a:xfrm>
            <a:off x="838200" y="365126"/>
            <a:ext cx="10515600" cy="708666"/>
          </a:xfrm>
        </p:spPr>
        <p:txBody>
          <a:bodyPr>
            <a:normAutofit/>
          </a:bodyPr>
          <a:lstStyle/>
          <a:p>
            <a:r>
              <a:rPr lang="el-GR" sz="2800" b="1" dirty="0"/>
              <a:t>				ΠΑΡΑΔΕΙΓΜΑ</a:t>
            </a:r>
          </a:p>
        </p:txBody>
      </p:sp>
      <p:sp>
        <p:nvSpPr>
          <p:cNvPr id="3" name="Θέση περιεχομένου 2">
            <a:extLst>
              <a:ext uri="{FF2B5EF4-FFF2-40B4-BE49-F238E27FC236}">
                <a16:creationId xmlns="" xmlns:a16="http://schemas.microsoft.com/office/drawing/2014/main" id="{FE18087E-0CA2-405D-B8A3-77E51F7DC03B}"/>
              </a:ext>
            </a:extLst>
          </p:cNvPr>
          <p:cNvSpPr>
            <a:spLocks noGrp="1"/>
          </p:cNvSpPr>
          <p:nvPr>
            <p:ph idx="1"/>
          </p:nvPr>
        </p:nvSpPr>
        <p:spPr>
          <a:xfrm>
            <a:off x="838200" y="1073792"/>
            <a:ext cx="10515600" cy="5103171"/>
          </a:xfrm>
        </p:spPr>
        <p:txBody>
          <a:bodyPr>
            <a:normAutofit/>
          </a:bodyPr>
          <a:lstStyle/>
          <a:p>
            <a:pPr>
              <a:buFont typeface="Wingdings" panose="05000000000000000000" pitchFamily="2" charset="2"/>
              <a:buChar char="v"/>
            </a:pPr>
            <a:r>
              <a:rPr lang="el-GR" sz="2000" dirty="0">
                <a:latin typeface="Calibri" pitchFamily="34" charset="0"/>
                <a:cs typeface="Calibri" pitchFamily="34" charset="0"/>
              </a:rPr>
              <a:t>Η Β. εκδήλωσε ένα αιματολογικό νόσημα μετά το τέλος των σπουδών της. Οι γονείς της με </a:t>
            </a:r>
            <a:r>
              <a:rPr lang="el-GR" sz="2000" dirty="0" err="1">
                <a:latin typeface="Calibri" pitchFamily="34" charset="0"/>
                <a:cs typeface="Calibri" pitchFamily="34" charset="0"/>
              </a:rPr>
              <a:t>εσπισκέφθηκαν</a:t>
            </a:r>
            <a:r>
              <a:rPr lang="el-GR" sz="2000" dirty="0">
                <a:latin typeface="Calibri" pitchFamily="34" charset="0"/>
                <a:cs typeface="Calibri" pitchFamily="34" charset="0"/>
              </a:rPr>
              <a:t>, διότι η Β. έχει μία γενικευμένη κακή κατάσταση και αναζητούν την αιτία αυτού</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Η σκέψη μιας αναγνώρισης και συσχέτισης του σωματικού με το ψυχικό φαινόταν αδιανόητη, δεδομένου ότι διακινδύνευε την δευτερογενώς τραυματογόνο άρση μιας σχάσης, που όφειλε την ύπαρξή της σε τραυματισμούς</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Η </a:t>
            </a:r>
            <a:r>
              <a:rPr lang="el-GR" sz="2000" u="sng" dirty="0">
                <a:latin typeface="Calibri" pitchFamily="34" charset="0"/>
                <a:cs typeface="Calibri" pitchFamily="34" charset="0"/>
              </a:rPr>
              <a:t>πρώτη συνάντηση </a:t>
            </a:r>
            <a:r>
              <a:rPr lang="el-GR" sz="2000" dirty="0">
                <a:latin typeface="Calibri" pitchFamily="34" charset="0"/>
                <a:cs typeface="Calibri" pitchFamily="34" charset="0"/>
              </a:rPr>
              <a:t>με την Β. έμοιαζε ένα είδος συμπληρωματικής συνέχειας της συνάντησης με τους γονείς. Η έκφραση της ασθενούς αντανακλούσε τρόπους λειτουργίας, στοιχεία τραύματος και αποδιοργάνωσης, που εκφράστηκαν σε αυτήν και η συνάντηση αυτή αποτελούσε μέρος της κλινικής εικόνας του ασθενούς ως προς το περιεχόμενο και ως γεγονός</a:t>
            </a:r>
          </a:p>
          <a:p>
            <a:pPr marL="0" indent="0">
              <a:buNone/>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Η Β. φαινόταν ψυχικά και σωματικά καταβεβλημένη, χωρίς να είναι απεριποίητη, δυσκολευόταν να διατυπώσει τις σκέψεις της με εκδηλώσεις άγχους</a:t>
            </a:r>
          </a:p>
          <a:p>
            <a:pPr>
              <a:buFont typeface="Wingdings" panose="05000000000000000000" pitchFamily="2" charset="2"/>
              <a:buChar char="v"/>
            </a:pPr>
            <a:endParaRPr lang="el-GR" sz="2000" dirty="0"/>
          </a:p>
        </p:txBody>
      </p:sp>
    </p:spTree>
    <p:extLst>
      <p:ext uri="{BB962C8B-B14F-4D97-AF65-F5344CB8AC3E}">
        <p14:creationId xmlns="" xmlns:p14="http://schemas.microsoft.com/office/powerpoint/2010/main" val="947585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A37809A6-F52E-4052-8202-80E5E0C3B5AA}"/>
              </a:ext>
            </a:extLst>
          </p:cNvPr>
          <p:cNvSpPr>
            <a:spLocks noGrp="1"/>
          </p:cNvSpPr>
          <p:nvPr>
            <p:ph idx="1"/>
          </p:nvPr>
        </p:nvSpPr>
        <p:spPr>
          <a:xfrm>
            <a:off x="838200" y="302004"/>
            <a:ext cx="10515600" cy="5874959"/>
          </a:xfrm>
        </p:spPr>
        <p:txBody>
          <a:bodyPr>
            <a:normAutofit/>
          </a:bodyPr>
          <a:lstStyle/>
          <a:p>
            <a:pPr>
              <a:buFont typeface="Wingdings" panose="05000000000000000000" pitchFamily="2" charset="2"/>
              <a:buChar char="v"/>
            </a:pPr>
            <a:endParaRPr lang="el-GR" sz="2000" dirty="0" smtClean="0">
              <a:latin typeface="Calibri" pitchFamily="34" charset="0"/>
              <a:cs typeface="Calibri" pitchFamily="34" charset="0"/>
            </a:endParaRPr>
          </a:p>
          <a:p>
            <a:pPr>
              <a:buFont typeface="Wingdings" panose="05000000000000000000" pitchFamily="2" charset="2"/>
              <a:buChar char="v"/>
            </a:pPr>
            <a:r>
              <a:rPr lang="el-GR" sz="2000" dirty="0" smtClean="0">
                <a:latin typeface="Calibri" pitchFamily="34" charset="0"/>
                <a:cs typeface="Calibri" pitchFamily="34" charset="0"/>
              </a:rPr>
              <a:t>Η </a:t>
            </a:r>
            <a:r>
              <a:rPr lang="el-GR" sz="2000" dirty="0">
                <a:latin typeface="Calibri" pitchFamily="34" charset="0"/>
                <a:cs typeface="Calibri" pitchFamily="34" charset="0"/>
              </a:rPr>
              <a:t>προσπάθεια της Β. να αναφερθεί στην υποκειμενικότητά της μέσω της σκέψης διαμορφωνόταν σύμφωνα με μία πρόσληψη αντιληπτικών στοιχείων στο σώμα και σχέσης με τον </a:t>
            </a:r>
            <a:r>
              <a:rPr lang="el-GR" sz="2000" dirty="0" smtClean="0">
                <a:latin typeface="Calibri" pitchFamily="34" charset="0"/>
                <a:cs typeface="Calibri" pitchFamily="34" charset="0"/>
              </a:rPr>
              <a:t>άλλον</a:t>
            </a:r>
          </a:p>
          <a:p>
            <a:pPr>
              <a:buFont typeface="Wingdings" panose="05000000000000000000" pitchFamily="2" charset="2"/>
              <a:buChar char="v"/>
            </a:pPr>
            <a:endParaRPr lang="el-GR" sz="2000" dirty="0">
              <a:latin typeface="Calibri" pitchFamily="34" charset="0"/>
              <a:cs typeface="Calibri" pitchFamily="34" charset="0"/>
            </a:endParaRPr>
          </a:p>
          <a:p>
            <a:pPr>
              <a:buFont typeface="Wingdings" panose="05000000000000000000" pitchFamily="2" charset="2"/>
              <a:buChar char="v"/>
            </a:pPr>
            <a:r>
              <a:rPr lang="el-GR" sz="2000" u="sng" dirty="0">
                <a:latin typeface="Calibri" pitchFamily="34" charset="0"/>
                <a:cs typeface="Calibri" pitchFamily="34" charset="0"/>
              </a:rPr>
              <a:t>Η αναφορά στο πρώτο πρόσωπο </a:t>
            </a:r>
            <a:r>
              <a:rPr lang="el-GR" sz="2000" dirty="0">
                <a:latin typeface="Calibri" pitchFamily="34" charset="0"/>
                <a:cs typeface="Calibri" pitchFamily="34" charset="0"/>
              </a:rPr>
              <a:t>γίνεται σαν μία μορφή ενδοσκόπησης, σχεδόν σπλαχνική δυνητικά </a:t>
            </a:r>
            <a:r>
              <a:rPr lang="el-GR" sz="2000" dirty="0" err="1">
                <a:latin typeface="Calibri" pitchFamily="34" charset="0"/>
                <a:cs typeface="Calibri" pitchFamily="34" charset="0"/>
              </a:rPr>
              <a:t>τραυματογόνος</a:t>
            </a:r>
            <a:r>
              <a:rPr lang="el-GR" sz="2000" dirty="0">
                <a:latin typeface="Calibri" pitchFamily="34" charset="0"/>
                <a:cs typeface="Calibri" pitchFamily="34" charset="0"/>
              </a:rPr>
              <a:t> και προσεγγίζει μία μη-αναπαραστατική αλήθεια σε ότι αφορά το τραύμα, το παθολογικό και τον αληθινό </a:t>
            </a:r>
            <a:r>
              <a:rPr lang="el-GR" sz="2000" dirty="0" smtClean="0">
                <a:latin typeface="Calibri" pitchFamily="34" charset="0"/>
                <a:cs typeface="Calibri" pitchFamily="34" charset="0"/>
              </a:rPr>
              <a:t>εαυτό</a:t>
            </a:r>
          </a:p>
          <a:p>
            <a:pPr>
              <a:buFont typeface="Wingdings" panose="05000000000000000000" pitchFamily="2" charset="2"/>
              <a:buChar char="v"/>
            </a:pPr>
            <a:endParaRPr lang="el-GR" sz="2000" dirty="0">
              <a:latin typeface="Calibri" pitchFamily="34" charset="0"/>
              <a:cs typeface="Calibri" pitchFamily="34" charset="0"/>
            </a:endParaRPr>
          </a:p>
          <a:p>
            <a:pPr>
              <a:buFont typeface="Wingdings" panose="05000000000000000000" pitchFamily="2" charset="2"/>
              <a:buChar char="v"/>
            </a:pPr>
            <a:r>
              <a:rPr lang="el-GR" sz="2000" dirty="0">
                <a:latin typeface="Calibri" pitchFamily="34" charset="0"/>
                <a:cs typeface="Calibri" pitchFamily="34" charset="0"/>
              </a:rPr>
              <a:t>Στην αλληλουχία της έκφρασης της ασθενούς η επόμενη αναφορά γίνεται στους γιατρούς ή στους γονείς. Ίσως πρόκειται για μια αναζήτηση στοιχείων </a:t>
            </a:r>
            <a:r>
              <a:rPr lang="el-GR" sz="2000" dirty="0" err="1">
                <a:latin typeface="Calibri" pitchFamily="34" charset="0"/>
                <a:cs typeface="Calibri" pitchFamily="34" charset="0"/>
              </a:rPr>
              <a:t>νοηματοδότησης</a:t>
            </a:r>
            <a:r>
              <a:rPr lang="el-GR" sz="2000" dirty="0">
                <a:latin typeface="Calibri" pitchFamily="34" charset="0"/>
                <a:cs typeface="Calibri" pitchFamily="34" charset="0"/>
              </a:rPr>
              <a:t> μέσα από την σκέψη του άλλου ή για μια </a:t>
            </a:r>
            <a:r>
              <a:rPr lang="el-GR" sz="2000" dirty="0" err="1">
                <a:latin typeface="Calibri" pitchFamily="34" charset="0"/>
                <a:cs typeface="Calibri" pitchFamily="34" charset="0"/>
              </a:rPr>
              <a:t>αντιτραυματική</a:t>
            </a:r>
            <a:r>
              <a:rPr lang="el-GR" sz="2000" dirty="0">
                <a:latin typeface="Calibri" pitchFamily="34" charset="0"/>
                <a:cs typeface="Calibri" pitchFamily="34" charset="0"/>
              </a:rPr>
              <a:t> αναφορά στο προσωπικό βίωμα μέσω ενός </a:t>
            </a:r>
            <a:r>
              <a:rPr lang="el-GR" sz="2000" dirty="0" smtClean="0">
                <a:latin typeface="Calibri" pitchFamily="34" charset="0"/>
                <a:cs typeface="Calibri" pitchFamily="34" charset="0"/>
              </a:rPr>
              <a:t>τρίτου. Δηλώνει ένα κεντρικό στοιχείο του τραυματικού, το οποίο ανήκει στην πρώιμη ιστορία της ασθενούς και επαναλαμβάνεται στην παρούσα συγκυρία της ασθένειάς της, η οποία εμφανίζεται με την εναλλαγή οξέων αντιδράσεων άγχους, κατάθλιψης και σωματικού νοσήματος</a:t>
            </a:r>
          </a:p>
          <a:p>
            <a:pPr>
              <a:buFont typeface="Wingdings" panose="05000000000000000000" pitchFamily="2" charset="2"/>
              <a:buChar char="v"/>
            </a:pPr>
            <a:endParaRPr lang="el-GR" sz="2000" dirty="0" smtClean="0"/>
          </a:p>
          <a:p>
            <a:pPr>
              <a:buFont typeface="Wingdings" panose="05000000000000000000" pitchFamily="2" charset="2"/>
              <a:buChar char="v"/>
            </a:pPr>
            <a:endParaRPr lang="el-GR" sz="2000" dirty="0"/>
          </a:p>
        </p:txBody>
      </p:sp>
    </p:spTree>
    <p:extLst>
      <p:ext uri="{BB962C8B-B14F-4D97-AF65-F5344CB8AC3E}">
        <p14:creationId xmlns="" xmlns:p14="http://schemas.microsoft.com/office/powerpoint/2010/main" val="3612615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09600" y="748145"/>
            <a:ext cx="10972800" cy="5826391"/>
          </a:xfrm>
        </p:spPr>
        <p:txBody>
          <a:bodyPr>
            <a:normAutofit fontScale="92500" lnSpcReduction="10000"/>
          </a:bodyPr>
          <a:lstStyle/>
          <a:p>
            <a:pPr>
              <a:buFont typeface="Wingdings" pitchFamily="2" charset="2"/>
              <a:buChar char="v"/>
            </a:pPr>
            <a:r>
              <a:rPr lang="el-GR" sz="2000" dirty="0" smtClean="0">
                <a:latin typeface="Calibri" pitchFamily="34" charset="0"/>
                <a:cs typeface="Calibri" pitchFamily="34" charset="0"/>
              </a:rPr>
              <a:t>Η αναμονή και η αλλοτριωτική παρέμβαση των γονέων βιώθηκαν ως μια σιωπηρή ναρκισσιστική ματαίωση από την ασθενή και ως επανάληψη βιωμάτων άρνησης των δικών της αναγκών. Τόσο στο παρελθόν όσο και τώρα αισθανόταν ότι έπρεπε να αντέξει τις εντάσεις των γονέων της</a:t>
            </a:r>
          </a:p>
          <a:p>
            <a:pPr>
              <a:buFont typeface="Wingdings" pitchFamily="2" charset="2"/>
              <a:buChar char="v"/>
            </a:pPr>
            <a:endParaRPr lang="el-GR" sz="2000" dirty="0" smtClean="0">
              <a:latin typeface="Calibri" pitchFamily="34" charset="0"/>
              <a:cs typeface="Calibri" pitchFamily="34" charset="0"/>
            </a:endParaRPr>
          </a:p>
          <a:p>
            <a:pPr>
              <a:buFont typeface="Wingdings" pitchFamily="2" charset="2"/>
              <a:buChar char="v"/>
            </a:pPr>
            <a:r>
              <a:rPr lang="el-GR" sz="2000" dirty="0" smtClean="0">
                <a:latin typeface="Calibri" pitchFamily="34" charset="0"/>
                <a:cs typeface="Calibri" pitchFamily="34" charset="0"/>
              </a:rPr>
              <a:t>Η επαναληπτική, σχεδόν σωματική «έγνοια» για το αντικείμενο, μία ψυχική κατάσταση, που καταλαμβάνει τον χώρο του </a:t>
            </a:r>
            <a:r>
              <a:rPr lang="el-GR" sz="2000" dirty="0" err="1" smtClean="0">
                <a:latin typeface="Calibri" pitchFamily="34" charset="0"/>
                <a:cs typeface="Calibri" pitchFamily="34" charset="0"/>
              </a:rPr>
              <a:t>προσυνειδητού</a:t>
            </a:r>
            <a:r>
              <a:rPr lang="el-GR" sz="2000" dirty="0" smtClean="0">
                <a:latin typeface="Calibri" pitchFamily="34" charset="0"/>
                <a:cs typeface="Calibri" pitchFamily="34" charset="0"/>
              </a:rPr>
              <a:t> και προκαλεί σύγχυση στις λειτουργίες του εγώ είναι ένα κλινικό στοιχείο στις περιπτώσεις της Β. και του Τ. </a:t>
            </a:r>
          </a:p>
          <a:p>
            <a:pPr>
              <a:buFont typeface="Wingdings" pitchFamily="2" charset="2"/>
              <a:buChar char="v"/>
            </a:pPr>
            <a:endParaRPr lang="el-GR" sz="2000" dirty="0" smtClean="0">
              <a:latin typeface="Calibri" pitchFamily="34" charset="0"/>
              <a:cs typeface="Calibri" pitchFamily="34" charset="0"/>
            </a:endParaRPr>
          </a:p>
          <a:p>
            <a:pPr>
              <a:buFont typeface="Wingdings" pitchFamily="2" charset="2"/>
              <a:buChar char="v"/>
            </a:pPr>
            <a:r>
              <a:rPr lang="el-GR" sz="2000" dirty="0" smtClean="0">
                <a:latin typeface="Calibri" pitchFamily="34" charset="0"/>
                <a:cs typeface="Calibri" pitchFamily="34" charset="0"/>
              </a:rPr>
              <a:t>Η έγνοια αυτή εξουθενώνει την ψυχική οικονομία και αποσυντονίζει την </a:t>
            </a:r>
            <a:r>
              <a:rPr lang="el-GR" sz="2000" dirty="0" err="1" smtClean="0">
                <a:latin typeface="Calibri" pitchFamily="34" charset="0"/>
                <a:cs typeface="Calibri" pitchFamily="34" charset="0"/>
              </a:rPr>
              <a:t>ενορμητική</a:t>
            </a:r>
            <a:r>
              <a:rPr lang="el-GR" sz="2000" dirty="0" smtClean="0">
                <a:latin typeface="Calibri" pitchFamily="34" charset="0"/>
                <a:cs typeface="Calibri" pitchFamily="34" charset="0"/>
              </a:rPr>
              <a:t> διεργασία</a:t>
            </a:r>
          </a:p>
          <a:p>
            <a:pPr>
              <a:buFont typeface="Wingdings" pitchFamily="2" charset="2"/>
              <a:buChar char="v"/>
            </a:pPr>
            <a:endParaRPr lang="el-GR" sz="2000" dirty="0" smtClean="0">
              <a:latin typeface="Calibri" pitchFamily="34" charset="0"/>
              <a:cs typeface="Calibri" pitchFamily="34" charset="0"/>
            </a:endParaRPr>
          </a:p>
          <a:p>
            <a:pPr>
              <a:buFont typeface="Wingdings" pitchFamily="2" charset="2"/>
              <a:buChar char="v"/>
            </a:pPr>
            <a:r>
              <a:rPr lang="el-GR" sz="2000" dirty="0" smtClean="0">
                <a:latin typeface="Calibri" pitchFamily="34" charset="0"/>
                <a:cs typeface="Calibri" pitchFamily="34" charset="0"/>
              </a:rPr>
              <a:t>Μια σωματοψυχική αποδιοργάνωση σημαίνει μια μορφή λειτουργίας, που χαρακτηρίζεται από αρνητικοποίηση της δυναμικής του ψυχισμού</a:t>
            </a:r>
          </a:p>
          <a:p>
            <a:pPr>
              <a:buFont typeface="Wingdings" pitchFamily="2" charset="2"/>
              <a:buChar char="v"/>
            </a:pPr>
            <a:endParaRPr lang="el-GR" sz="2000" dirty="0" smtClean="0">
              <a:latin typeface="Calibri" pitchFamily="34" charset="0"/>
              <a:cs typeface="Calibri" pitchFamily="34" charset="0"/>
            </a:endParaRPr>
          </a:p>
          <a:p>
            <a:pPr>
              <a:buFont typeface="Wingdings" pitchFamily="2" charset="2"/>
              <a:buChar char="v"/>
            </a:pPr>
            <a:r>
              <a:rPr lang="el-GR" sz="2000" dirty="0" smtClean="0">
                <a:latin typeface="Calibri" pitchFamily="34" charset="0"/>
                <a:cs typeface="Calibri" pitchFamily="34" charset="0"/>
              </a:rPr>
              <a:t>Ο </a:t>
            </a:r>
            <a:r>
              <a:rPr lang="en-US" sz="2000" dirty="0" smtClean="0">
                <a:latin typeface="Calibri" pitchFamily="34" charset="0"/>
                <a:cs typeface="Calibri" pitchFamily="34" charset="0"/>
              </a:rPr>
              <a:t>Roussillon </a:t>
            </a:r>
            <a:r>
              <a:rPr lang="el-GR" sz="2000" dirty="0" smtClean="0">
                <a:latin typeface="Calibri" pitchFamily="34" charset="0"/>
                <a:cs typeface="Calibri" pitchFamily="34" charset="0"/>
              </a:rPr>
              <a:t>αναφέρει ότι το τραύμα παύει την μεταβατική διάσταση της σχέσης μεταξύ της εσωτερικής και εξωτερικής πραγματικότητας. Διαταράσσει τις λειτουργίες και την δυναμική της μεταβατικής πραγματικότητας μεταξύ ψυχισμού και σώματος</a:t>
            </a:r>
          </a:p>
          <a:p>
            <a:pPr>
              <a:buNone/>
            </a:pPr>
            <a:endParaRPr lang="el-GR" sz="2000" dirty="0" smtClean="0">
              <a:latin typeface="Calibri" pitchFamily="34" charset="0"/>
              <a:cs typeface="Calibri" pitchFamily="34" charset="0"/>
            </a:endParaRPr>
          </a:p>
          <a:p>
            <a:pPr>
              <a:buFont typeface="Wingdings" pitchFamily="2" charset="2"/>
              <a:buChar char="v"/>
            </a:pPr>
            <a:r>
              <a:rPr lang="el-GR" sz="2000" dirty="0" smtClean="0">
                <a:latin typeface="Calibri" pitchFamily="34" charset="0"/>
                <a:cs typeface="Calibri" pitchFamily="34" charset="0"/>
              </a:rPr>
              <a:t>Ένα θεμελιώδες στοιχείο της μεταβιβαστικής σχέσης είναι η διαθεσιμότητα ενός βασικού χώρου. Στον χώρο θα αναδιαταχθεί η σωματοψυχική μεταβατική διάσταση και θα μπορέσει να διαμορφωθεί χώρος για μία μεταβατική τοπογραφική δόμηση</a:t>
            </a:r>
          </a:p>
          <a:p>
            <a:pPr>
              <a:buFont typeface="Wingdings" pitchFamily="2" charset="2"/>
              <a:buChar char="v"/>
            </a:pPr>
            <a:endParaRPr lang="el-GR" sz="2000" dirty="0" smtClean="0">
              <a:latin typeface="Calibri" pitchFamily="34" charset="0"/>
              <a:cs typeface="Calibri" pitchFamily="34" charset="0"/>
            </a:endParaRPr>
          </a:p>
          <a:p>
            <a:pPr>
              <a:buFont typeface="Wingdings" pitchFamily="2" charset="2"/>
              <a:buChar char="v"/>
            </a:pPr>
            <a:endParaRPr lang="el-GR" sz="2000" dirty="0">
              <a:latin typeface="Calibri" pitchFamily="34" charset="0"/>
              <a:cs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525</TotalTime>
  <Words>693</Words>
  <Application>Microsoft Office PowerPoint</Application>
  <PresentationFormat>Προσαρμογή</PresentationFormat>
  <Paragraphs>45</Paragraphs>
  <Slides>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vt:i4>
      </vt:variant>
    </vt:vector>
  </HeadingPairs>
  <TitlesOfParts>
    <vt:vector size="7" baseType="lpstr">
      <vt:lpstr>Αστικό</vt:lpstr>
      <vt:lpstr>ΚΛΙΝΙΚΟ ΠΕΔΙΟ</vt:lpstr>
      <vt:lpstr>Διαφάνεια 2</vt:lpstr>
      <vt:lpstr>Διαφάνεια 3</vt:lpstr>
      <vt:lpstr>    ΠΑΡΑΔΕΙΓΜΑ</vt:lpstr>
      <vt:lpstr>Διαφάνεια 5</vt:lpstr>
      <vt:lpstr>Διαφάνεια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ΚΛΙΝΙΚΟ ΠΕΔΙΟ</dc:title>
  <dc:creator>psixiatr16 psixiatr</dc:creator>
  <cp:lastModifiedBy>user</cp:lastModifiedBy>
  <cp:revision>37</cp:revision>
  <dcterms:created xsi:type="dcterms:W3CDTF">2022-01-19T08:47:06Z</dcterms:created>
  <dcterms:modified xsi:type="dcterms:W3CDTF">2022-03-15T11:36:00Z</dcterms:modified>
</cp:coreProperties>
</file>