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58" r:id="rId11"/>
    <p:sldId id="269" r:id="rId12"/>
    <p:sldId id="271" r:id="rId13"/>
    <p:sldId id="272" r:id="rId14"/>
    <p:sldId id="273" r:id="rId15"/>
    <p:sldId id="274" r:id="rId16"/>
    <p:sldId id="259" r:id="rId17"/>
    <p:sldId id="276" r:id="rId18"/>
    <p:sldId id="275" r:id="rId19"/>
    <p:sldId id="283" r:id="rId20"/>
    <p:sldId id="260" r:id="rId21"/>
    <p:sldId id="277" r:id="rId22"/>
    <p:sldId id="278" r:id="rId23"/>
    <p:sldId id="279" r:id="rId24"/>
    <p:sldId id="280" r:id="rId25"/>
    <p:sldId id="281" r:id="rId26"/>
    <p:sldId id="282" r:id="rId27"/>
    <p:sldId id="261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 dirty="0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 dirty="0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30/11/2021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71472" y="1000108"/>
            <a:ext cx="7062790" cy="3357586"/>
          </a:xfrm>
        </p:spPr>
        <p:txBody>
          <a:bodyPr>
            <a:normAutofit fontScale="47500" lnSpcReduction="20000"/>
          </a:bodyPr>
          <a:lstStyle/>
          <a:p>
            <a:r>
              <a:rPr lang="el-GR" dirty="0">
                <a:solidFill>
                  <a:srgbClr val="000000"/>
                </a:solidFill>
              </a:rPr>
              <a:t> </a:t>
            </a:r>
            <a:r>
              <a:rPr lang="el-GR" sz="9600" dirty="0">
                <a:solidFill>
                  <a:srgbClr val="000000"/>
                </a:solidFill>
              </a:rPr>
              <a:t>Οριακές καταστάσεις και παθολογικός ναρκισσισμός</a:t>
            </a:r>
          </a:p>
          <a:p>
            <a:endParaRPr lang="el-GR" sz="9600" dirty="0">
              <a:solidFill>
                <a:srgbClr val="000000"/>
              </a:solidFill>
            </a:endParaRPr>
          </a:p>
          <a:p>
            <a:r>
              <a:rPr lang="el-GR" sz="5900" dirty="0">
                <a:solidFill>
                  <a:srgbClr val="000000"/>
                </a:solidFill>
              </a:rPr>
              <a:t>Φυσιολογικός και Παθολογικός Ναρκισσισμός</a:t>
            </a:r>
          </a:p>
          <a:p>
            <a:pPr algn="r"/>
            <a:endParaRPr lang="en-US" sz="2400" dirty="0">
              <a:solidFill>
                <a:srgbClr val="000000"/>
              </a:solidFill>
              <a:latin typeface="Bahnschrift Light SemiCondensed" pitchFamily="34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6027003"/>
            <a:ext cx="2285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l-GR" sz="1600" cap="all" dirty="0">
                <a:solidFill>
                  <a:srgbClr val="EBDDC3"/>
                </a:solidFill>
                <a:ea typeface="+mj-ea"/>
                <a:cs typeface="+mj-cs"/>
              </a:rPr>
              <a:t>ΕΤΑΙΡΙΑ ΚΟΙΝΩΝΙΚΗΣ ΨΥΧΙΑΤΡΙΚΗΣ</a:t>
            </a:r>
          </a:p>
        </p:txBody>
      </p:sp>
      <p:sp>
        <p:nvSpPr>
          <p:cNvPr id="5" name="4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000000"/>
                </a:solidFill>
                <a:latin typeface="Bahnschrift Light SemiCondensed" pitchFamily="34" charset="0"/>
              </a:rPr>
              <a:t>Otto Kernberg</a:t>
            </a:r>
            <a:br>
              <a:rPr lang="el-GR" dirty="0">
                <a:latin typeface="Bahnschrift Light SemiCondensed" pitchFamily="34" charset="0"/>
              </a:rPr>
            </a:b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ΠΑΘΟΛΟΓΙΚΟΣ ΝΑΡΚΙΣΣΙΣΜΟΣ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b="1" dirty="0"/>
              <a:t>ΘΕΣΗ</a:t>
            </a:r>
            <a:r>
              <a:rPr lang="el-GR" dirty="0"/>
              <a:t>: </a:t>
            </a:r>
            <a:r>
              <a:rPr lang="el-GR" i="1" dirty="0"/>
              <a:t>όλοι οι ασθενείς που παρουσιάζουν νευρωτικές αντιδράσεις και χαρακτηρολογική παθολογία , έχουν ναρκισ. προβλήματα</a:t>
            </a:r>
            <a:r>
              <a:rPr lang="el-GR" dirty="0"/>
              <a:t>. 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…υπάρχει ο ευάλωττος Εαυτός, εγείρονται άμυνες παθολογικές ως χαρακτηρολογικά γνωρίσματα και η ψυχαναλ. διερεύνηση και ανάλυση ενέχει </a:t>
            </a:r>
            <a:r>
              <a:rPr lang="el-GR" b="1" dirty="0"/>
              <a:t>ματαιώσεις και συγκρούσεις</a:t>
            </a:r>
          </a:p>
          <a:p>
            <a:pPr>
              <a:buNone/>
            </a:pPr>
            <a:r>
              <a:rPr lang="el-GR" b="1" dirty="0"/>
              <a:t>Εύρημα: </a:t>
            </a:r>
            <a:r>
              <a:rPr lang="el-GR" dirty="0"/>
              <a:t>οι </a:t>
            </a:r>
            <a:r>
              <a:rPr lang="el-GR" b="1" dirty="0"/>
              <a:t>στόχοι του Εγώ </a:t>
            </a:r>
            <a:r>
              <a:rPr lang="el-GR" dirty="0"/>
              <a:t>και οι </a:t>
            </a:r>
            <a:r>
              <a:rPr lang="el-GR" b="1" dirty="0"/>
              <a:t>απαιτήσεις του Υπερεγώ </a:t>
            </a:r>
            <a:r>
              <a:rPr lang="el-GR" dirty="0"/>
              <a:t> παρέμειναν σε παιδικό επίπεδο. </a:t>
            </a:r>
          </a:p>
          <a:p>
            <a:pPr>
              <a:buNone/>
            </a:pPr>
            <a:r>
              <a:rPr lang="el-GR" dirty="0"/>
              <a:t>Όπου οι προσδοκίες είναι ωριμότερες είναι λιγότερο συγκρουσιακό το πεδίο.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Φυσιολογική σχέση με 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Προϋποθέτει μείξη </a:t>
            </a:r>
            <a:r>
              <a:rPr lang="el-GR" b="1" dirty="0"/>
              <a:t>λιβιδινικών δεσμών με Α </a:t>
            </a:r>
            <a:r>
              <a:rPr lang="el-GR" dirty="0"/>
              <a:t>και </a:t>
            </a:r>
            <a:r>
              <a:rPr lang="el-GR" b="1" dirty="0"/>
              <a:t>ναρκισσιστικών δεσμών με Εαυτό </a:t>
            </a:r>
            <a:r>
              <a:rPr lang="el-GR" dirty="0"/>
              <a:t>(συμβαδίζουν η επένδυση εαυτού με επένδυση Α)</a:t>
            </a:r>
          </a:p>
          <a:p>
            <a:r>
              <a:rPr lang="el-GR" dirty="0"/>
              <a:t>Η φύση της σχέσης με το Α είναι </a:t>
            </a:r>
            <a:r>
              <a:rPr lang="el-GR" b="1" dirty="0"/>
              <a:t>φάσμα</a:t>
            </a:r>
            <a:r>
              <a:rPr lang="el-GR" dirty="0"/>
              <a:t> από την </a:t>
            </a:r>
            <a:r>
              <a:rPr lang="el-GR" b="1" dirty="0"/>
              <a:t>ανακλητική παιδικόμορφη αναζήτηση αγάπης</a:t>
            </a:r>
            <a:r>
              <a:rPr lang="el-GR" dirty="0"/>
              <a:t> εώς την </a:t>
            </a:r>
            <a:r>
              <a:rPr lang="el-GR" b="1" dirty="0"/>
              <a:t>ενήλικη ώριμη σαφή αγάπη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Επένδυση εαυτού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l-GR" dirty="0"/>
              <a:t>Εξάρτηση</a:t>
            </a:r>
          </a:p>
          <a:p>
            <a:r>
              <a:rPr lang="el-GR" dirty="0"/>
              <a:t>Απαιτητικότητα</a:t>
            </a:r>
          </a:p>
          <a:p>
            <a:r>
              <a:rPr lang="el-GR" dirty="0"/>
              <a:t>Ευγνωμοσύνη</a:t>
            </a:r>
          </a:p>
          <a:p>
            <a:r>
              <a:rPr lang="el-GR" dirty="0"/>
              <a:t>Απληστία</a:t>
            </a:r>
          </a:p>
          <a:p>
            <a:r>
              <a:rPr lang="el-GR" dirty="0"/>
              <a:t>Απαίτηση</a:t>
            </a:r>
          </a:p>
          <a:p>
            <a:r>
              <a:rPr lang="el-GR" dirty="0"/>
              <a:t>Επιδειξιομανία</a:t>
            </a:r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/>
              <a:t>Αμοιβαιότητα</a:t>
            </a:r>
          </a:p>
          <a:p>
            <a:r>
              <a:rPr lang="el-GR" dirty="0"/>
              <a:t>Ώριμη επένδυση του Α</a:t>
            </a:r>
          </a:p>
          <a:p>
            <a:r>
              <a:rPr lang="el-GR" dirty="0"/>
              <a:t>Ώριμοι στόχοι</a:t>
            </a:r>
          </a:p>
          <a:p>
            <a:r>
              <a:rPr lang="el-GR" dirty="0"/>
              <a:t>Ώριμα ιδεώδη και προσδοκίες</a:t>
            </a:r>
          </a:p>
        </p:txBody>
      </p:sp>
      <p:sp>
        <p:nvSpPr>
          <p:cNvPr id="8" name="7 - Θέση κειμένου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Παιδικόμορφη ανακλητική, αναζήτηση αγάπης</a:t>
            </a:r>
          </a:p>
        </p:txBody>
      </p:sp>
      <p:sp>
        <p:nvSpPr>
          <p:cNvPr id="10" name="9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/>
              <a:t>Ενήλικη αναζήτηση αγάπης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Επένδυση Αντικειμένου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l-GR" dirty="0"/>
              <a:t>Εξιδανίκευση</a:t>
            </a:r>
          </a:p>
          <a:p>
            <a:r>
              <a:rPr lang="el-GR" dirty="0"/>
              <a:t>εξάρτηση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/>
              <a:t>αμοιβαιότητα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Παιδικός φυσιολ. ναρκισσισμός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l-GR" dirty="0"/>
              <a:t>Ενήλικος φυσιολ. ναρκισσισμός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Ανακλητικές σχέσεις αντικείμενου</a:t>
            </a: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Οι ανακλητικές σχέσεις Αντικειμένου περιέχουν </a:t>
            </a:r>
            <a:r>
              <a:rPr lang="el-GR" b="1" dirty="0"/>
              <a:t>στοιχεία παλινδρόμησης </a:t>
            </a:r>
            <a:r>
              <a:rPr lang="el-GR" dirty="0"/>
              <a:t>στις επενδύσεις εαυτού και αντικειμένου από τον </a:t>
            </a:r>
            <a:r>
              <a:rPr lang="el-GR" i="1" dirty="0"/>
              <a:t>ενήλικο ναρκισσισμό </a:t>
            </a:r>
            <a:r>
              <a:rPr lang="el-GR" dirty="0"/>
              <a:t>στον </a:t>
            </a:r>
            <a:r>
              <a:rPr lang="el-GR" i="1" dirty="0"/>
              <a:t>παιδικό</a:t>
            </a:r>
          </a:p>
          <a:p>
            <a:endParaRPr lang="el-GR" dirty="0"/>
          </a:p>
          <a:p>
            <a:r>
              <a:rPr lang="el-GR" dirty="0"/>
              <a:t>Οι βαθμοί παλινδρόμησης εξαρτώνται από το </a:t>
            </a:r>
            <a:r>
              <a:rPr lang="el-GR" b="1" dirty="0"/>
              <a:t>επίπεδο ανάπτυξης του Υπερεγώ </a:t>
            </a:r>
            <a:r>
              <a:rPr lang="el-GR" dirty="0"/>
              <a:t>και του </a:t>
            </a:r>
            <a:r>
              <a:rPr lang="el-GR" b="1" dirty="0"/>
              <a:t>Ιδεώδους του Εγώ</a:t>
            </a:r>
            <a:r>
              <a:rPr lang="el-GR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el-GR" dirty="0"/>
              <a:t>Τύποι ναρκισσιστικής Παθολογίας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/>
              <a:t>Α). </a:t>
            </a:r>
            <a:r>
              <a:rPr lang="el-GR" b="1" dirty="0"/>
              <a:t>Ταύτιση Ε με Α </a:t>
            </a:r>
            <a:r>
              <a:rPr lang="el-GR" dirty="0"/>
              <a:t>+ </a:t>
            </a:r>
            <a:r>
              <a:rPr lang="el-GR" b="1" dirty="0"/>
              <a:t>προβολή Ε στο εξωτερικό Α </a:t>
            </a:r>
            <a:r>
              <a:rPr lang="el-GR" dirty="0"/>
              <a:t>(</a:t>
            </a:r>
            <a:r>
              <a:rPr lang="el-GR" i="1" dirty="0"/>
              <a:t>αγάπη προς αυτό γιατί αντιπροσωπεύει τον εαυτό</a:t>
            </a:r>
            <a:r>
              <a:rPr lang="el-GR" dirty="0"/>
              <a:t>),</a:t>
            </a:r>
          </a:p>
          <a:p>
            <a:pPr>
              <a:buNone/>
            </a:pPr>
            <a:r>
              <a:rPr lang="el-GR" dirty="0"/>
              <a:t> παρ. Σελ 414 ομοφυλόφιλη  ταύτιση</a:t>
            </a:r>
          </a:p>
          <a:p>
            <a:pPr>
              <a:buNone/>
            </a:pPr>
            <a:r>
              <a:rPr lang="el-GR" dirty="0"/>
              <a:t>Β). </a:t>
            </a:r>
            <a:r>
              <a:rPr lang="el-GR" b="1" dirty="0"/>
              <a:t>Πρωτόγονος παθολογικός Μεγαλειώδης Ε </a:t>
            </a:r>
            <a:r>
              <a:rPr lang="el-GR" dirty="0"/>
              <a:t>+</a:t>
            </a:r>
          </a:p>
          <a:p>
            <a:pPr>
              <a:buNone/>
            </a:pPr>
            <a:r>
              <a:rPr lang="el-GR" dirty="0"/>
              <a:t>      </a:t>
            </a:r>
            <a:r>
              <a:rPr lang="el-GR" b="1" dirty="0"/>
              <a:t>Πρόσκαιρη προβολή Ε στο Α</a:t>
            </a:r>
            <a:r>
              <a:rPr lang="el-GR" dirty="0"/>
              <a:t>. </a:t>
            </a:r>
          </a:p>
          <a:p>
            <a:pPr>
              <a:buNone/>
            </a:pPr>
            <a:r>
              <a:rPr lang="el-GR" dirty="0"/>
              <a:t>Σχέση εαυτού με εαυτό, δεν υπάρχει Α</a:t>
            </a:r>
          </a:p>
          <a:p>
            <a:r>
              <a:rPr lang="el-GR" dirty="0"/>
              <a:t>Σε Α και Β διατηρείται η αρτιωμένη δομή εαυτού</a:t>
            </a:r>
          </a:p>
          <a:p>
            <a:endParaRPr lang="el-GR" dirty="0"/>
          </a:p>
          <a:p>
            <a:pPr>
              <a:buNone/>
            </a:pPr>
            <a:r>
              <a:rPr lang="el-GR" dirty="0"/>
              <a:t> Γ) </a:t>
            </a:r>
            <a:r>
              <a:rPr lang="en-US" sz="4000" b="1" dirty="0"/>
              <a:t>S</a:t>
            </a:r>
            <a:r>
              <a:rPr lang="el-GR" b="1" dirty="0"/>
              <a:t>έλλειψη αρτίωσης Εαυτού</a:t>
            </a:r>
            <a:r>
              <a:rPr lang="el-GR" dirty="0"/>
              <a:t>: διχοτομημένες αναπαραστάσεις Εαυτού και Αντ. : Οριακή οργάνωση Προσωπικότητας, χαοτικές εναλλαγές, ασταθείς σχέσεις Α και περάσματα από τη μία αναπαρ. στην άλλη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Δ) </a:t>
            </a:r>
            <a:r>
              <a:rPr lang="en-US" sz="4000" b="1" dirty="0"/>
              <a:t>S</a:t>
            </a:r>
            <a:r>
              <a:rPr lang="el-GR" b="1" dirty="0"/>
              <a:t>έλλειψη διαφοροποίησης Εαυτού και Α</a:t>
            </a:r>
            <a:r>
              <a:rPr lang="el-GR" dirty="0"/>
              <a:t>. Ψυχωτικές ταυτίσεις, εαυτός και αντικείμενα συγχωνευμένα.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ΔΙΑΓΝΩΣΤΙΚΕΣ ΕΦΑΡΜΟΓΕΣ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l-GR" b="1" u="sng" dirty="0"/>
              <a:t>Στην Εφηβεία</a:t>
            </a:r>
          </a:p>
          <a:p>
            <a:pPr>
              <a:buNone/>
            </a:pPr>
            <a:r>
              <a:rPr lang="el-GR" dirty="0"/>
              <a:t> Πρόβλημα η διαφοροποίηση φυσιολ. και παθολ. ναρκισ. αναπτυγμάτων</a:t>
            </a:r>
          </a:p>
          <a:p>
            <a:pPr>
              <a:buNone/>
            </a:pPr>
            <a:r>
              <a:rPr lang="el-GR" dirty="0"/>
              <a:t>Στην εφηβεία, αύξηση των εκδηλώσεων του Ν.</a:t>
            </a:r>
          </a:p>
          <a:p>
            <a:pPr>
              <a:buNone/>
            </a:pPr>
            <a:r>
              <a:rPr lang="el-GR" dirty="0"/>
              <a:t>Υπάρχει συνεχές (ποιοτικά και ποσοτικά) των επενδύσεων Ε και Α στη δομή του εφήβου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Εφηβεία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b="1" dirty="0"/>
              <a:t>Φυσιολογικά:</a:t>
            </a:r>
            <a:r>
              <a:rPr lang="el-GR" dirty="0"/>
              <a:t> ενδιαφέρον για τον εαυτό, επιδειξιομανία, ισχύς, φαντασιώσεις μεγαλείου, μετατόπιση από επενδύσεις Α σε επενδύσεις εαυτού, παράλληλα με παιδικότερες σχέσεις Ε και Α (ανάγκη για θαυμασμό και αγάπη από το γονέα)</a:t>
            </a:r>
          </a:p>
          <a:p>
            <a:pPr>
              <a:buNone/>
            </a:pPr>
            <a:endParaRPr lang="el-GR" dirty="0"/>
          </a:p>
          <a:p>
            <a:r>
              <a:rPr lang="el-GR" b="1" dirty="0"/>
              <a:t>Παθολογικά:</a:t>
            </a:r>
            <a:r>
              <a:rPr lang="el-GR" dirty="0"/>
              <a:t> </a:t>
            </a:r>
            <a:r>
              <a:rPr lang="el-GR" b="1" dirty="0"/>
              <a:t>παθολογική ταύτιση με το παιδικό Α + αναζήτηση Α που αντιπροσωπεύουν τον Ε</a:t>
            </a:r>
            <a:r>
              <a:rPr lang="el-GR" dirty="0"/>
              <a:t>. Η προβολή του Ε στο Α αντικαθιστά το δεσμό με το Α</a:t>
            </a:r>
          </a:p>
          <a:p>
            <a:endParaRPr lang="el-GR" dirty="0"/>
          </a:p>
          <a:p>
            <a:r>
              <a:rPr lang="el-GR" b="1" dirty="0"/>
              <a:t>Περισσότερο Παθολογικά:</a:t>
            </a:r>
            <a:r>
              <a:rPr lang="el-GR" dirty="0"/>
              <a:t> Σχέση Εαυτού με Εαυτό. </a:t>
            </a:r>
          </a:p>
          <a:p>
            <a:pPr>
              <a:buNone/>
            </a:pPr>
            <a:r>
              <a:rPr lang="el-GR" u="sng" dirty="0"/>
              <a:t>Εκδηλώσεις: </a:t>
            </a:r>
            <a:r>
              <a:rPr lang="el-GR" dirty="0"/>
              <a:t>αίσθημα μεγαλείου, περιφρόνηση, απουσία διακριτικής συμπεριφοράς, πάντα δίκιο, εκμεταλλευτικές παρασιτικές σχέσεις. Σε </a:t>
            </a:r>
            <a:r>
              <a:rPr lang="en-US" sz="4000" b="1" dirty="0"/>
              <a:t>S</a:t>
            </a:r>
            <a:r>
              <a:rPr lang="el-GR" b="1" dirty="0"/>
              <a:t>κρίσεων</a:t>
            </a:r>
            <a:r>
              <a:rPr lang="el-GR" dirty="0"/>
              <a:t>: πίεση για επενδύσεις που σχετίζονται με θρίαμβο, θαυμασμό, άμεση ικανοποίηση, παράλληλα με εγκατάλειψη καθηκόντων υπό το φόβο της κοινωνικής αποτυχίας.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l-GR" dirty="0"/>
              <a:t>ΔΙΑΓΝΩΣΤΙΚΕΣ ΕΦΑΡΜΟΓΕΣ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l-GR" sz="8000" b="1" dirty="0"/>
              <a:t>ΟΜΟΦΥΛΟΦΙΛΙΑ (Ανδρική)</a:t>
            </a:r>
          </a:p>
          <a:p>
            <a:pPr>
              <a:buNone/>
            </a:pPr>
            <a:r>
              <a:rPr lang="el-GR" sz="8000" dirty="0"/>
              <a:t>Κατάταξη βάσει συνεχούς βαρύτητας </a:t>
            </a:r>
            <a:r>
              <a:rPr lang="el-GR" sz="8000" b="1" dirty="0"/>
              <a:t>της παθολογίας των εσωτερικευμένων σχέσεων Α</a:t>
            </a:r>
          </a:p>
          <a:p>
            <a:pPr>
              <a:buNone/>
            </a:pPr>
            <a:r>
              <a:rPr lang="el-GR" sz="8000" b="1" dirty="0"/>
              <a:t>1) Σεξ υποταγή στο γονέα του ίδιου φύλου</a:t>
            </a:r>
            <a:r>
              <a:rPr lang="el-GR" sz="8000" dirty="0"/>
              <a:t>(άμυνα στην οιδιπόδεια αντιπαλότητα)</a:t>
            </a:r>
          </a:p>
          <a:p>
            <a:pPr>
              <a:buNone/>
            </a:pPr>
            <a:r>
              <a:rPr lang="el-GR" sz="8000" dirty="0"/>
              <a:t>-απώθηση ετεροφυλικών τάσεων</a:t>
            </a:r>
          </a:p>
          <a:p>
            <a:pPr>
              <a:buNone/>
            </a:pPr>
            <a:r>
              <a:rPr lang="el-GR" sz="8000" dirty="0"/>
              <a:t>-ο υποταγμένος Ε σχετίζεται με τον πατέρα, απαγορευτικό, οιδιπόδειο</a:t>
            </a:r>
          </a:p>
          <a:p>
            <a:pPr>
              <a:buNone/>
            </a:pPr>
            <a:r>
              <a:rPr lang="el-GR" sz="8000" u="sng" dirty="0"/>
              <a:t>ΘΕΡΑΠΕΙΑ ΚΑΙ ΠΡΟΓΝΩΣΗ ΚΑΛΗ </a:t>
            </a:r>
          </a:p>
          <a:p>
            <a:pPr>
              <a:buNone/>
            </a:pPr>
            <a:r>
              <a:rPr lang="el-GR" sz="8000" b="1" dirty="0"/>
              <a:t>2) Συγκρουσιακή ταύτιση με την εικόνα της μητέρας </a:t>
            </a:r>
            <a:r>
              <a:rPr lang="el-GR" sz="8000" dirty="0"/>
              <a:t>+ </a:t>
            </a:r>
            <a:r>
              <a:rPr lang="el-GR" sz="8000" b="1" dirty="0"/>
              <a:t>το ομοφυλόφιλο Α αναπαράσταση του δικού του παιδικού εαυτού</a:t>
            </a:r>
          </a:p>
          <a:p>
            <a:pPr>
              <a:buNone/>
            </a:pPr>
            <a:r>
              <a:rPr lang="el-GR" sz="8000" dirty="0"/>
              <a:t>-το ομοφυλόφιλο  Α παίρνει τη θέση του Ε</a:t>
            </a:r>
          </a:p>
          <a:p>
            <a:pPr>
              <a:buNone/>
            </a:pPr>
            <a:endParaRPr lang="el-GR" sz="8000" dirty="0"/>
          </a:p>
          <a:p>
            <a:pPr>
              <a:buNone/>
            </a:pPr>
            <a:r>
              <a:rPr lang="el-GR" sz="8000" dirty="0"/>
              <a:t>1 &amp;2 : </a:t>
            </a:r>
            <a:r>
              <a:rPr lang="el-GR" sz="8000" b="1" dirty="0"/>
              <a:t>υπάρχει σχέση Α</a:t>
            </a:r>
            <a:r>
              <a:rPr lang="el-GR" sz="8000" dirty="0"/>
              <a:t>, μάνας-παιδιού στον ομοφυλόφιλο δεσμό. </a:t>
            </a:r>
          </a:p>
          <a:p>
            <a:pPr>
              <a:buNone/>
            </a:pPr>
            <a:r>
              <a:rPr lang="el-GR" sz="8000" dirty="0"/>
              <a:t>-Μπορεί να υπάρξει βαθιά αγάπη αν και νευρωτική. </a:t>
            </a:r>
          </a:p>
          <a:p>
            <a:pPr>
              <a:buNone/>
            </a:pPr>
            <a:r>
              <a:rPr lang="el-GR" sz="8000" dirty="0"/>
              <a:t>-Μητρική έγνοια για τον ομοφυλόφιλο σύντροφο (γονική ταύτιση με μετουσιωτικές λειτουργίες)</a:t>
            </a:r>
          </a:p>
          <a:p>
            <a:pPr>
              <a:buNone/>
            </a:pPr>
            <a:endParaRPr lang="el-GR" sz="8000" dirty="0"/>
          </a:p>
          <a:p>
            <a:pPr>
              <a:buNone/>
            </a:pPr>
            <a:r>
              <a:rPr lang="el-GR" sz="8000" dirty="0"/>
              <a:t>ΘΕΡΑΠΕΙΑ  ΚΑΙ ΠΡΟΓΝΩΣΗ: όχι σημαντικές τροποποιήσεις , μη δυσοίωνη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rmAutofit fontScale="90000"/>
          </a:bodyPr>
          <a:lstStyle/>
          <a:p>
            <a:pPr algn="l"/>
            <a:br>
              <a:rPr lang="el-GR" sz="2700" b="1" dirty="0"/>
            </a:br>
            <a:br>
              <a:rPr lang="el-GR" sz="2700" b="1" dirty="0"/>
            </a:br>
            <a:br>
              <a:rPr lang="el-GR" sz="2700" b="1" dirty="0"/>
            </a:br>
            <a:r>
              <a:rPr lang="el-GR" sz="2700" b="1" dirty="0"/>
              <a:t>ΟΜΟΦΥΛΟΦΙΛΙΑ (Ανδρική)</a:t>
            </a:r>
            <a:br>
              <a:rPr lang="el-GR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200" dirty="0"/>
              <a:t>3) Ο ομοφυλόφιλος σύντροφος αγαπιέται ως  </a:t>
            </a:r>
            <a:r>
              <a:rPr lang="el-GR" sz="2200" b="1" dirty="0"/>
              <a:t>προέκταση του παθολ. μεγαλειώδους εαυτού</a:t>
            </a:r>
            <a:r>
              <a:rPr lang="el-GR" sz="2200" dirty="0"/>
              <a:t> (δεν υπάρχει Α). </a:t>
            </a:r>
          </a:p>
          <a:p>
            <a:pPr>
              <a:buNone/>
            </a:pPr>
            <a:r>
              <a:rPr lang="el-GR" sz="2200" dirty="0"/>
              <a:t>-περιοχή ναρκισσιστικής Δομής Προσωπικότητας</a:t>
            </a:r>
          </a:p>
          <a:p>
            <a:pPr>
              <a:buNone/>
            </a:pPr>
            <a:r>
              <a:rPr lang="el-GR" sz="2200" dirty="0"/>
              <a:t>-δεν υπάρχει ενσυναίσθηση, επίγνωση του Α</a:t>
            </a:r>
          </a:p>
          <a:p>
            <a:pPr>
              <a:buNone/>
            </a:pPr>
            <a:endParaRPr lang="el-GR" sz="2200" dirty="0"/>
          </a:p>
          <a:p>
            <a:pPr>
              <a:buNone/>
            </a:pPr>
            <a:r>
              <a:rPr lang="el-GR" sz="2200" dirty="0"/>
              <a:t>Βλ. Σύνδρομο σελ 422, παρ. 2</a:t>
            </a:r>
          </a:p>
          <a:p>
            <a:pPr>
              <a:buNone/>
            </a:pPr>
            <a:endParaRPr lang="el-GR" sz="2200" dirty="0"/>
          </a:p>
          <a:p>
            <a:pPr>
              <a:buNone/>
            </a:pPr>
            <a:r>
              <a:rPr lang="el-GR" sz="2200" dirty="0"/>
              <a:t>Κακή πρόγνωση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ΦΥΣΙΟΛΟΓΙΚΟΣ ΝΑΡΚΙΣΣΙΣΜΟΣ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000" dirty="0"/>
              <a:t>ΟΡΙΣΜΟΣ: Η </a:t>
            </a:r>
            <a:r>
              <a:rPr lang="el-GR" sz="2000" b="1" dirty="0"/>
              <a:t>λιβιδινική επένδυση </a:t>
            </a:r>
            <a:r>
              <a:rPr lang="el-GR" sz="2000" dirty="0"/>
              <a:t>του Εαυτού (</a:t>
            </a:r>
            <a:r>
              <a:rPr lang="en-US" sz="2000" dirty="0"/>
              <a:t>Hartmann)</a:t>
            </a:r>
          </a:p>
          <a:p>
            <a:r>
              <a:rPr lang="el-GR" sz="2000" b="1" dirty="0"/>
              <a:t>ΕΑΥΤΟΣ:</a:t>
            </a:r>
            <a:r>
              <a:rPr lang="el-GR" sz="2000" dirty="0"/>
              <a:t> δομή αναπαραστάσεων για τον ίδιο και το αντικείμενο με συνοχή και αρτίωση στη φυσιολογική εκδοχή (καλές και κακές πλευρές) </a:t>
            </a:r>
          </a:p>
          <a:p>
            <a:r>
              <a:rPr lang="el-GR" sz="2000" b="1" dirty="0"/>
              <a:t>Αρτίωση:</a:t>
            </a:r>
            <a:r>
              <a:rPr lang="el-GR" sz="2000" dirty="0"/>
              <a:t> η συνένωση αγάπης και μίσους, είναι προαπαιτούμενο για τη φυσιολογ. επένδυση του Εαυτού. Αίσθηση συνέχειας και συγχρονισμού.</a:t>
            </a:r>
          </a:p>
          <a:p>
            <a:r>
              <a:rPr lang="el-GR" sz="2000" dirty="0"/>
              <a:t>Συνειδητή η αίσθηση αρτιωμένου εαυτού, αποτύπωση στην </a:t>
            </a:r>
            <a:r>
              <a:rPr lang="el-GR" sz="2000" b="1" dirty="0"/>
              <a:t>αυτοεκτίμηση </a:t>
            </a:r>
            <a:r>
              <a:rPr lang="el-GR" sz="2000" dirty="0"/>
              <a:t>και τον </a:t>
            </a:r>
            <a:r>
              <a:rPr lang="el-GR" sz="2000" b="1" dirty="0"/>
              <a:t>αυτοσεβασμό</a:t>
            </a:r>
            <a:r>
              <a:rPr lang="el-GR" sz="2000" dirty="0"/>
              <a:t>.</a:t>
            </a:r>
          </a:p>
          <a:p>
            <a:r>
              <a:rPr lang="el-GR" sz="2000" dirty="0"/>
              <a:t>Δομικά επικρατούν οι </a:t>
            </a:r>
            <a:r>
              <a:rPr lang="el-GR" sz="2000" b="1" dirty="0"/>
              <a:t>λιβιδινικές επενδύσεις </a:t>
            </a:r>
            <a:r>
              <a:rPr lang="el-GR" sz="2000" dirty="0"/>
              <a:t>έναντι των </a:t>
            </a:r>
            <a:r>
              <a:rPr lang="el-GR" sz="2000" b="1" dirty="0"/>
              <a:t>επιθετικών</a:t>
            </a:r>
            <a:r>
              <a:rPr lang="el-GR" sz="2000" dirty="0"/>
              <a:t>. Η ναρκισ. ή λιβιδινική επένδυση κατανοούνται στο πλαίσιο των </a:t>
            </a:r>
            <a:r>
              <a:rPr lang="el-GR" sz="2000" i="1" dirty="0"/>
              <a:t>μεταστροφών</a:t>
            </a:r>
            <a:r>
              <a:rPr lang="el-GR" sz="2000" dirty="0"/>
              <a:t> της λίμπιντο ή της επιθετικότητας.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ΘΕΡΑΠΕΙΑ ΤΩΝ ΝΑΡΚΙΣΣΙΣΤΙΚΩΝ ΠΡΟΣΩΠΙΚΟΤΗΤΩΝ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/>
          </a:p>
          <a:p>
            <a:endParaRPr lang="el-GR" dirty="0"/>
          </a:p>
          <a:p>
            <a:pPr algn="ctr">
              <a:buNone/>
            </a:pPr>
            <a:r>
              <a:rPr lang="el-GR" dirty="0"/>
              <a:t>Τα </a:t>
            </a:r>
            <a:r>
              <a:rPr lang="el-GR" i="1" dirty="0"/>
              <a:t>δομικά χαρακτηριστικά </a:t>
            </a:r>
            <a:r>
              <a:rPr lang="el-GR" dirty="0"/>
              <a:t>του εγώ  και  η  </a:t>
            </a:r>
            <a:r>
              <a:rPr lang="el-GR" i="1" dirty="0"/>
              <a:t>αμυντική οργάνωση </a:t>
            </a:r>
            <a:r>
              <a:rPr lang="el-GR" dirty="0"/>
              <a:t>των Ν προσωπικοτήτων εντυπωσιακά </a:t>
            </a:r>
            <a:r>
              <a:rPr lang="el-GR" b="1" dirty="0"/>
              <a:t>όμοια</a:t>
            </a:r>
            <a:r>
              <a:rPr lang="el-GR" dirty="0"/>
              <a:t> με την οργάνωση οριακής προσωπικότητας , αλλά και </a:t>
            </a:r>
            <a:r>
              <a:rPr lang="el-GR" b="1" dirty="0"/>
              <a:t>πολύ διαφορετικά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Ομοιότητες - διαφορές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Διχοτόμηση, αποσύνδεση στις καταστάσεις του εγώ</a:t>
            </a:r>
          </a:p>
          <a:p>
            <a:r>
              <a:rPr lang="el-GR" dirty="0"/>
              <a:t>Αλαζονεία, αίσθημα μεγαλείου, ντροπαλότητα, κατωτερότητα</a:t>
            </a:r>
          </a:p>
          <a:p>
            <a:r>
              <a:rPr lang="el-GR" dirty="0"/>
              <a:t>ΑΜΥΝΕΣ: Προβολή, εξιδανίκευση, παντοδύναμος έλεγχος, ναρκισσιστική απόσυρση, απαξίωση</a:t>
            </a:r>
          </a:p>
        </p:txBody>
      </p:sp>
      <p:sp>
        <p:nvSpPr>
          <p:cNvPr id="7" name="6 - Θέση περιεχομένου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Αρτιωμένος Ε , αν και μεγαλειώδης: παθολογική συμπύκνωση πραγματικού Ε, ιδεώδους Εγώ, Ιδεωδών Α πρώιμης ηλικίας</a:t>
            </a:r>
          </a:p>
          <a:p>
            <a:r>
              <a:rPr lang="el-GR" dirty="0"/>
              <a:t>Αποδιοργάνωση του ενδοψυχικού κόσμου των σχέσεων Α+ διωκτικές εικόνες (μεγεθυμένος Ε , κατεστραμμένα αντικείμενα)</a:t>
            </a:r>
          </a:p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l-GR" dirty="0"/>
              <a:t>ΟΜΟΙΟΤΗΤΕΣ</a:t>
            </a:r>
          </a:p>
        </p:txBody>
      </p:sp>
      <p:sp>
        <p:nvSpPr>
          <p:cNvPr id="6" name="5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/>
              <a:t>ΔΙΑΦΟΡΕΣ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 επίπεδα λειτουργικότητας</a:t>
            </a:r>
          </a:p>
        </p:txBody>
      </p:sp>
      <p:graphicFrame>
        <p:nvGraphicFramePr>
          <p:cNvPr id="9" name="8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 Ομάδα ασθενών με  αποτελεσματική επιφανειακή προσαρμογή</a:t>
                      </a:r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Επιτυχίες, ταλέντα, δεξιότητες, ευφυΐα</a:t>
                      </a:r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Σε</a:t>
                      </a:r>
                      <a:r>
                        <a:rPr lang="el-GR" baseline="0" dirty="0"/>
                        <a:t> θεραπεία μετά από σοβαρά νευρωσικά συμπτώματα, προβλήματα σχέσεων, σεξουαλικές διαταραχές</a:t>
                      </a:r>
                      <a:endParaRPr lang="el-GR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Θεραπεία εκλογής: ψυχανάλυση, ψυχαναλυτική ψ/θ, ενίοτε ψυχοθεραπευτική υποστήριξη πρώτα κι έπειτα ανάλυση</a:t>
                      </a:r>
                    </a:p>
                  </a:txBody>
                  <a:tcPr marL="90593" marR="9059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Ομάδα ασθενών με σοβαρές διαταραχές</a:t>
                      </a:r>
                      <a:r>
                        <a:rPr lang="el-GR" baseline="0" dirty="0"/>
                        <a:t> στις Σχέσεις Αντικειμένου</a:t>
                      </a:r>
                      <a:endParaRPr lang="el-GR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Νευρωτικά συμπτώματα, σεξουαλικές δυσκολίες, σοβαρή αδυναμία για σχέσεις με διάρκεια, χρόνιο κενό</a:t>
                      </a:r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ψυχανάλυση</a:t>
                      </a:r>
                    </a:p>
                  </a:txBody>
                  <a:tcPr marL="90593" marR="9059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Ομάδα ασθενών με έκδηλο οριακό επίπεδο λειτουργίας + μη ειδικές εκδηλώσεις αδυναμίας εγώ</a:t>
                      </a:r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el-GR" i="1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Υποστηρικτική θεραπευτική προσέγγιση, </a:t>
                      </a:r>
                    </a:p>
                    <a:p>
                      <a:r>
                        <a:rPr lang="el-GR" dirty="0"/>
                        <a:t>+ εκφραστική ψ/θ προσέγγιση</a:t>
                      </a:r>
                      <a:r>
                        <a:rPr lang="el-GR" baseline="0" dirty="0"/>
                        <a:t> με </a:t>
                      </a:r>
                      <a:r>
                        <a:rPr lang="el-GR" dirty="0"/>
                        <a:t> ερμηνεία αμυνών προς απαξίωση του θεραπευτή</a:t>
                      </a:r>
                    </a:p>
                  </a:txBody>
                  <a:tcPr marL="90593" marR="9059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αντικοινωνικά χαρακτηριστικά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Ομάδα ασθενών με Ναρκισσιστική Προσωπικότητα, έκδηλη οριακή λειτουργία με αντικοινωνικά χαρακτηριστικά</a:t>
            </a:r>
          </a:p>
          <a:p>
            <a:r>
              <a:rPr lang="el-GR" dirty="0"/>
              <a:t> κακή πρόγνωση.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l-GR" dirty="0"/>
              <a:t>ΤΕΧΝΙΚΑ ΠΡΟΒΛΗΜΑΤΑ Ψ/Θ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l-GR" dirty="0"/>
              <a:t>Α. </a:t>
            </a:r>
            <a:r>
              <a:rPr lang="el-GR" b="1" dirty="0"/>
              <a:t>παθολογική, αντιφατική εξάρτηση από το θεραπευτή </a:t>
            </a:r>
            <a:r>
              <a:rPr lang="el-GR" dirty="0"/>
              <a:t>(απαιτούνται περισσότερα, καινούριες διατυπώσεις, μαγική τροφή, ασυνείδητη υποτίμηση του θεραπευτή. Φθόνος για τις ικανότητες του θερ/τη, ανάγκη καταστροφής αυτών στα πλαίσια της σχέσης, αίσθημα κενού και οργής όταν το μαγικό δεν επιτυγχάνεται)</a:t>
            </a:r>
          </a:p>
          <a:p>
            <a:endParaRPr lang="el-GR" dirty="0"/>
          </a:p>
          <a:p>
            <a:pPr>
              <a:buNone/>
            </a:pPr>
            <a:r>
              <a:rPr lang="el-GR" dirty="0"/>
              <a:t>Β. </a:t>
            </a:r>
            <a:r>
              <a:rPr lang="el-GR" b="1" dirty="0"/>
              <a:t>πολύ μικρή ανοχή στη ματαίωση </a:t>
            </a:r>
            <a:r>
              <a:rPr lang="el-GR" dirty="0"/>
              <a:t>(εύκολη αίσθηση απόρριψης – αποτυχίες και ερμηνεία τους ως ανικανότητα συνολικά)</a:t>
            </a:r>
          </a:p>
          <a:p>
            <a:endParaRPr lang="el-GR" dirty="0"/>
          </a:p>
          <a:p>
            <a:pPr>
              <a:buNone/>
            </a:pPr>
            <a:r>
              <a:rPr lang="el-GR" dirty="0"/>
              <a:t>Γ. Ναρκισσιστικοί άνδρες με γυναίκες: </a:t>
            </a:r>
            <a:r>
              <a:rPr lang="el-GR" b="1" dirty="0"/>
              <a:t>παρανοειδής φόβος για σεξουαλική εμπλοκή</a:t>
            </a:r>
            <a:r>
              <a:rPr lang="el-GR" dirty="0"/>
              <a:t> (ασυνείδητη προβολή της επιθετικότητάς τους στις γυναίκες, επιθετικότητα προς μητρικές εικόνες). Επένδυση στην ασεξουαλική μεταβιβαστική σχέση – αναστολή του κοινωνικού κομματιού. 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Δ. </a:t>
            </a:r>
            <a:r>
              <a:rPr lang="el-GR" b="1" dirty="0"/>
              <a:t>Σοβαρή εκδραμάτιση της  ναρκισσιστικής οργής</a:t>
            </a:r>
            <a:r>
              <a:rPr lang="el-GR" dirty="0"/>
              <a:t>: έλεγχος μέσω ερμηνευτικών προσπαθειών, δόμηση της ζωής του ασθενούς και εκτός συνεδριών. Ερμηνεία της επιθετικότητας και του τρόπου παρέμβασης του θεραπευτή.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Γενικά….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Η θεραπεία των ασθενών με ναρκισσιστική προσωπικότητα με έκδηλα οριακά στοιχεία θα πρέπει να περιλαμβάνει </a:t>
            </a:r>
            <a:r>
              <a:rPr lang="el-GR" b="1" dirty="0"/>
              <a:t>εκφραστικά</a:t>
            </a:r>
            <a:r>
              <a:rPr lang="el-GR" dirty="0"/>
              <a:t> και </a:t>
            </a:r>
            <a:r>
              <a:rPr lang="el-GR" b="1" dirty="0"/>
              <a:t>υποστηρικτικά μέσα, </a:t>
            </a:r>
            <a:r>
              <a:rPr lang="el-GR" dirty="0"/>
              <a:t>καθώς</a:t>
            </a:r>
            <a:r>
              <a:rPr lang="el-GR" b="1" dirty="0"/>
              <a:t> </a:t>
            </a:r>
            <a:r>
              <a:rPr lang="el-GR" dirty="0"/>
              <a:t>και </a:t>
            </a:r>
            <a:r>
              <a:rPr lang="el-GR" b="1" dirty="0"/>
              <a:t>ειδικές τεχνικές προσέγγισης.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ΠΡΟΒΛΗΜΑΤΑ ΟΡΟΛΟΓΙΑΣ – ΜΕΤΑΨΥΧΟΛΟΓΙΚΕΣ ΣΥΝΕΠΑΓΩΓΕΣ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Διαφύλαξη του όρου ναρκισσισμός. Φυσιολογικές και παθολογικές πλευρές. Συσχέτιση με τις εσωτερικευμένες σχέσεις Α, όχι μόνο ενορμητικά. </a:t>
            </a:r>
          </a:p>
          <a:p>
            <a:r>
              <a:rPr lang="el-GR" dirty="0"/>
              <a:t>Λίμπιντο – φυσιολογική και παθολογική φύση Εαυτού – φυσιολογικές και παθολ δομές που απορρέουν από τις εσωτερικευμένες σχέσεις αντικειμένου</a:t>
            </a:r>
          </a:p>
          <a:p>
            <a:r>
              <a:rPr lang="el-GR" dirty="0"/>
              <a:t>Σχέση συναισθημάτων – σχέσεων αντικειμένου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285720" y="2000240"/>
            <a:ext cx="8229600" cy="2357454"/>
          </a:xfrm>
        </p:spPr>
        <p:txBody>
          <a:bodyPr>
            <a:normAutofit fontScale="90000"/>
          </a:bodyPr>
          <a:lstStyle/>
          <a:p>
            <a:r>
              <a:rPr lang="el-GR" dirty="0"/>
              <a:t>Ποιες ενδοψυχικές δομές και ποιοι εξωτερικοί παράγοντες επηρεάζουν το φυσιολογικό ναρκισσισμό;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Ιδεώδης Εαυτός </a:t>
            </a:r>
            <a:r>
              <a:rPr lang="el-GR" dirty="0"/>
              <a:t>και </a:t>
            </a:r>
            <a:r>
              <a:rPr lang="el-GR" b="1" dirty="0"/>
              <a:t>στόχοι του Εγώ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Οι στόχοι του Εγώ: από τις </a:t>
            </a:r>
            <a:r>
              <a:rPr lang="el-GR" i="1" dirty="0"/>
              <a:t>πρωτόγονες ιδεώδεις εικόνες</a:t>
            </a:r>
            <a:r>
              <a:rPr lang="el-GR" dirty="0"/>
              <a:t> στην ωριμότητα.</a:t>
            </a:r>
          </a:p>
          <a:p>
            <a:r>
              <a:rPr lang="el-GR" dirty="0"/>
              <a:t>Επίπεδο βλέψεων – επίπεδο </a:t>
            </a:r>
            <a:r>
              <a:rPr lang="el-GR" b="1" dirty="0"/>
              <a:t>επαφής με την πραγματικότητα.</a:t>
            </a:r>
          </a:p>
          <a:p>
            <a:r>
              <a:rPr lang="el-GR" dirty="0"/>
              <a:t>Αυτοκριτικές λειτουργίες του Εγώ και Αυτοεκτίμηση.</a:t>
            </a:r>
          </a:p>
          <a:p>
            <a:r>
              <a:rPr lang="en-US" dirty="0"/>
              <a:t>Bibring</a:t>
            </a:r>
            <a:r>
              <a:rPr lang="el-GR" dirty="0"/>
              <a:t>: προδιάθεση για κατάθλιψη, η απελπισία του Εγώ για στόχους που δεν επιτεύχθηκαν (ένταση μεταξύ πραγματικού και ιδεώδους εαυτού, </a:t>
            </a:r>
            <a:r>
              <a:rPr lang="en-US" dirty="0"/>
              <a:t>Sandler, Rosenblatt</a:t>
            </a:r>
            <a:r>
              <a:rPr lang="el-GR" dirty="0"/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Αναπαραστάσεις Αντικειμένου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Ο κόσμος των εσωτερικών αντικ με τις αναπαραστάσεις τους, </a:t>
            </a:r>
            <a:r>
              <a:rPr lang="el-GR" b="1" dirty="0"/>
              <a:t>συνδέονται</a:t>
            </a:r>
            <a:r>
              <a:rPr lang="el-GR" dirty="0"/>
              <a:t> με τη ρύθμιση της αυτοεκτίμησης.</a:t>
            </a:r>
          </a:p>
          <a:p>
            <a:r>
              <a:rPr lang="el-GR" b="1" dirty="0"/>
              <a:t>Προστατευτικός ρόλος </a:t>
            </a:r>
            <a:r>
              <a:rPr lang="el-GR" dirty="0"/>
              <a:t>σε περιόδους απώλειας ή κρίσεων: καλές αναπαραστάσεις Α προσφέρουν </a:t>
            </a:r>
            <a:r>
              <a:rPr lang="el-GR" b="1" dirty="0"/>
              <a:t>αγάπη και επιβεβαίωση </a:t>
            </a:r>
            <a:r>
              <a:rPr lang="en-US" dirty="0"/>
              <a:t>vs</a:t>
            </a:r>
            <a:r>
              <a:rPr lang="el-GR" dirty="0"/>
              <a:t> των απογοητεύσεων της Πραγματικότητας.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Υπερεγωτικοί παράγοντες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Δύο πηγές ρύθμισης  της αυτοεκτίμησης στο Υπερεγώ: </a:t>
            </a:r>
          </a:p>
          <a:p>
            <a:pPr>
              <a:buNone/>
            </a:pPr>
            <a:r>
              <a:rPr lang="el-GR" dirty="0"/>
              <a:t>Α. </a:t>
            </a:r>
            <a:r>
              <a:rPr lang="el-GR" b="1" dirty="0"/>
              <a:t>κριτική αξιολόγηση </a:t>
            </a:r>
            <a:r>
              <a:rPr lang="el-GR" dirty="0"/>
              <a:t>του Εγώ (απαιτήσεις, τιμωρίες)</a:t>
            </a:r>
          </a:p>
          <a:p>
            <a:pPr>
              <a:buNone/>
            </a:pPr>
            <a:r>
              <a:rPr lang="el-GR" dirty="0"/>
              <a:t>Β. </a:t>
            </a:r>
            <a:r>
              <a:rPr lang="el-GR" b="1" dirty="0"/>
              <a:t>Ιδεώδες του Εγώ </a:t>
            </a:r>
            <a:r>
              <a:rPr lang="el-GR" dirty="0"/>
              <a:t>(ιδεώδεις εικόνες Α μαζί με ιδεώδεις εικόνες Εαυτού)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Ενστικτικοί και οργανικοί παράγοντες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800" b="1" dirty="0"/>
              <a:t>Δομές του Εκείνο</a:t>
            </a:r>
          </a:p>
          <a:p>
            <a:r>
              <a:rPr lang="el-GR" sz="2800" dirty="0"/>
              <a:t>Η ικανοποίηση αναγκών, αυξάνει την αυτοεκτίμηση</a:t>
            </a:r>
          </a:p>
          <a:p>
            <a:r>
              <a:rPr lang="el-GR" sz="2800" dirty="0"/>
              <a:t>Η καλή γενική υγεία, λιβιδινική επένδυση του Εαυτού</a:t>
            </a:r>
          </a:p>
          <a:p>
            <a:pPr>
              <a:buNone/>
            </a:pPr>
            <a:r>
              <a:rPr lang="el-GR" sz="2800" b="1" dirty="0"/>
              <a:t>ΘΕΣΗ:</a:t>
            </a:r>
            <a:r>
              <a:rPr lang="el-GR" sz="2800" dirty="0"/>
              <a:t> Η σωματική υγεία ή νόσος επηρεάζουν σημαντικά την ισορροπία της ναρκισσσιστικής επένδυσης (οι πρωταρχικές αναπαραστάσεις εαυτού επηρεάζονται από τις εικόνες του σώματος)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Εξωτερικοί Παράγοντες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/>
              <a:t>Επηρεάζουν τη φυσιολογική ρύθμιση της Αυτοεκτίμησης οι ικανοποιήσεις: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l-GR" dirty="0"/>
              <a:t> από </a:t>
            </a:r>
            <a:r>
              <a:rPr lang="el-GR" b="1" dirty="0"/>
              <a:t>εξωτερικά Α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l-GR" dirty="0"/>
              <a:t>Από </a:t>
            </a:r>
            <a:r>
              <a:rPr lang="el-GR" b="1" dirty="0"/>
              <a:t>στόχους και επιδιώξεις του Εγώ</a:t>
            </a:r>
            <a:r>
              <a:rPr lang="el-GR" dirty="0"/>
              <a:t> μέσω της κοινωνικής αποτελεσματικότητας, επιτυχίας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l-GR" dirty="0"/>
              <a:t>Από </a:t>
            </a:r>
            <a:r>
              <a:rPr lang="el-GR" b="1" dirty="0"/>
              <a:t>πολιτισμικές και διανοητικές επιδιώξεις </a:t>
            </a:r>
            <a:r>
              <a:rPr lang="el-GR" dirty="0"/>
              <a:t>μέσα στο περιβάλλον (αξιακά στοιχεία/ συστήματα πολιτισμικά, ηθικά, αισθητικά σημαίνοντα για την αυτοεκτίμηση πλήν των ψυχοβιολογικών και ψυχοκοινωνικών)</a:t>
            </a:r>
          </a:p>
          <a:p>
            <a:pPr marL="571500" indent="-571500">
              <a:buFont typeface="Wingdings" pitchFamily="2" charset="2"/>
              <a:buChar char="Ø"/>
            </a:pPr>
            <a:endParaRPr lang="el-GR" dirty="0"/>
          </a:p>
          <a:p>
            <a:pPr marL="571500" indent="-571500">
              <a:buFont typeface="+mj-lt"/>
              <a:buAutoNum type="romanUcPeriod"/>
            </a:pP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ΣΥΝΟΨΗ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785926"/>
            <a:ext cx="4040188" cy="4340237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Προέρχεται από αγάπη και </a:t>
            </a:r>
            <a:r>
              <a:rPr lang="el-GR" b="1" dirty="0"/>
              <a:t>ικανοποίηση</a:t>
            </a:r>
            <a:r>
              <a:rPr lang="el-GR" dirty="0"/>
              <a:t> από τα εξωτερικά Α,  </a:t>
            </a:r>
            <a:r>
              <a:rPr lang="el-GR" b="1" dirty="0"/>
              <a:t>επιτυχίες</a:t>
            </a:r>
            <a:r>
              <a:rPr lang="el-GR" dirty="0"/>
              <a:t> εντός της Πραγματικότητας, από </a:t>
            </a:r>
            <a:r>
              <a:rPr lang="el-GR" b="1" dirty="0"/>
              <a:t>αρμονία</a:t>
            </a:r>
            <a:r>
              <a:rPr lang="el-GR" dirty="0"/>
              <a:t> εντός εσωτερικών συστημάτων, </a:t>
            </a:r>
            <a:r>
              <a:rPr lang="el-GR" b="1" dirty="0"/>
              <a:t>επιβεβαίωση</a:t>
            </a:r>
            <a:r>
              <a:rPr lang="el-GR" dirty="0"/>
              <a:t> εκ των έσω. </a:t>
            </a:r>
          </a:p>
          <a:p>
            <a:r>
              <a:rPr lang="el-GR" dirty="0"/>
              <a:t>Αυξάνεται η ικανότητα του Υ </a:t>
            </a:r>
            <a:r>
              <a:rPr lang="el-GR" i="1" dirty="0"/>
              <a:t>να αγαπά, να προσφέρει, να βιώνει ευγνωμοσύνη, να νοιάζεται, να δημιουργεί</a:t>
            </a:r>
            <a:r>
              <a:rPr lang="el-GR" dirty="0"/>
              <a:t>.</a:t>
            </a:r>
          </a:p>
          <a:p>
            <a:r>
              <a:rPr lang="el-GR" dirty="0"/>
              <a:t>«Καλότητα» απέναντι στα Α, </a:t>
            </a:r>
            <a:r>
              <a:rPr lang="el-GR" b="1" dirty="0"/>
              <a:t>ενίσχυση δεσμών. </a:t>
            </a:r>
          </a:p>
        </p:txBody>
      </p:sp>
      <p:sp>
        <p:nvSpPr>
          <p:cNvPr id="7" name="6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785926"/>
            <a:ext cx="4041775" cy="4340237"/>
          </a:xfrm>
        </p:spPr>
        <p:txBody>
          <a:bodyPr>
            <a:normAutofit/>
          </a:bodyPr>
          <a:lstStyle/>
          <a:p>
            <a:r>
              <a:rPr lang="el-GR" sz="2000" b="1" dirty="0"/>
              <a:t>Απώλεια</a:t>
            </a:r>
            <a:r>
              <a:rPr lang="el-GR" sz="2000" dirty="0"/>
              <a:t> εξωτ. πηγών αγάπης, </a:t>
            </a:r>
            <a:r>
              <a:rPr lang="el-GR" sz="2000" b="1" dirty="0"/>
              <a:t>αποτυχία</a:t>
            </a:r>
            <a:r>
              <a:rPr lang="el-GR" sz="2000" dirty="0"/>
              <a:t> στους στόχους-προσδοκίες του Εγώ, του Ιδεώδους Εγώ, </a:t>
            </a:r>
            <a:r>
              <a:rPr lang="el-GR" sz="2000" b="1" dirty="0"/>
              <a:t>ματαιώσεις</a:t>
            </a:r>
            <a:r>
              <a:rPr lang="el-GR" sz="2000" dirty="0"/>
              <a:t> ενστικτικές ή σωματική νόσος.</a:t>
            </a:r>
          </a:p>
          <a:p>
            <a:pPr>
              <a:buNone/>
            </a:pPr>
            <a:endParaRPr lang="el-GR" sz="2000" dirty="0"/>
          </a:p>
          <a:p>
            <a:r>
              <a:rPr lang="el-GR" sz="2000" b="1" dirty="0"/>
              <a:t>Παθολογικό πένθος </a:t>
            </a:r>
            <a:r>
              <a:rPr lang="el-GR" sz="2000" dirty="0"/>
              <a:t>και Ενοχή, πιέσεις Υπερεγώ </a:t>
            </a:r>
            <a:r>
              <a:rPr lang="en-US" sz="2000" dirty="0"/>
              <a:t>vs </a:t>
            </a:r>
            <a:r>
              <a:rPr lang="el-GR" sz="2000" dirty="0"/>
              <a:t>Φυσιολογικού πένθους και επανεγκατάστασης δεσμών με τον εαυτό και το Α. 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428596" y="1142984"/>
            <a:ext cx="4040188" cy="639762"/>
          </a:xfrm>
        </p:spPr>
        <p:txBody>
          <a:bodyPr>
            <a:normAutofit/>
          </a:bodyPr>
          <a:lstStyle/>
          <a:p>
            <a:r>
              <a:rPr lang="el-GR" dirty="0"/>
              <a:t>Αύξηση λιβιδινικής επένδυσης</a:t>
            </a:r>
          </a:p>
        </p:txBody>
      </p:sp>
      <p:sp>
        <p:nvSpPr>
          <p:cNvPr id="6" name="5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500562" y="1142984"/>
            <a:ext cx="4041775" cy="639762"/>
          </a:xfrm>
        </p:spPr>
        <p:txBody>
          <a:bodyPr>
            <a:normAutofit/>
          </a:bodyPr>
          <a:lstStyle/>
          <a:p>
            <a:r>
              <a:rPr lang="el-GR" dirty="0"/>
              <a:t>Μείωση λιβιδινικής επένδυσης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1199</TotalTime>
  <Words>1558</Words>
  <Application>Microsoft Office PowerPoint</Application>
  <PresentationFormat>Προβολή στην οθόνη (4:3)</PresentationFormat>
  <Paragraphs>162</Paragraphs>
  <Slides>27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3" baseType="lpstr">
      <vt:lpstr>Bahnschrift Light SemiCondensed</vt:lpstr>
      <vt:lpstr>Calibri</vt:lpstr>
      <vt:lpstr>Tw Cen MT</vt:lpstr>
      <vt:lpstr>Wingdings</vt:lpstr>
      <vt:lpstr>Wingdings 2</vt:lpstr>
      <vt:lpstr>Διάμεσος</vt:lpstr>
      <vt:lpstr>Otto Kernberg </vt:lpstr>
      <vt:lpstr>ΦΥΣΙΟΛΟΓΙΚΟΣ ΝΑΡΚΙΣΣΙΣΜΟΣ</vt:lpstr>
      <vt:lpstr>Ποιες ενδοψυχικές δομές και ποιοι εξωτερικοί παράγοντες επηρεάζουν το φυσιολογικό ναρκισσισμό;</vt:lpstr>
      <vt:lpstr>Ιδεώδης Εαυτός και στόχοι του Εγώ</vt:lpstr>
      <vt:lpstr>Αναπαραστάσεις Αντικειμένου</vt:lpstr>
      <vt:lpstr>Υπερεγωτικοί παράγοντες</vt:lpstr>
      <vt:lpstr>Ενστικτικοί και οργανικοί παράγοντες</vt:lpstr>
      <vt:lpstr>Εξωτερικοί Παράγοντες</vt:lpstr>
      <vt:lpstr>ΣΥΝΟΨΗ</vt:lpstr>
      <vt:lpstr>ΠΑΘΟΛΟΓΙΚΟΣ ΝΑΡΚΙΣΣΙΣΜΟΣ</vt:lpstr>
      <vt:lpstr>Φυσιολογική σχέση με Α</vt:lpstr>
      <vt:lpstr>Επένδυση εαυτού</vt:lpstr>
      <vt:lpstr>Επένδυση Αντικειμένου</vt:lpstr>
      <vt:lpstr>Ανακλητικές σχέσεις αντικείμενου</vt:lpstr>
      <vt:lpstr>Τύποι ναρκισσιστικής Παθολογίας</vt:lpstr>
      <vt:lpstr>ΔΙΑΓΝΩΣΤΙΚΕΣ ΕΦΑΡΜΟΓΕΣ</vt:lpstr>
      <vt:lpstr>Εφηβεία</vt:lpstr>
      <vt:lpstr>ΔΙΑΓΝΩΣΤΙΚΕΣ ΕΦΑΡΜΟΓΕΣ </vt:lpstr>
      <vt:lpstr>   ΟΜΟΦΥΛΟΦΙΛΙΑ (Ανδρική) </vt:lpstr>
      <vt:lpstr>Η ΘΕΡΑΠΕΙΑ ΤΩΝ ΝΑΡΚΙΣΣΙΣΤΙΚΩΝ ΠΡΟΣΩΠΙΚΟΤΗΤΩΝ</vt:lpstr>
      <vt:lpstr>Ομοιότητες - διαφορές</vt:lpstr>
      <vt:lpstr>3 επίπεδα λειτουργικότητας</vt:lpstr>
      <vt:lpstr> </vt:lpstr>
      <vt:lpstr>αντικοινωνικά χαρακτηριστικά</vt:lpstr>
      <vt:lpstr>ΤΕΧΝΙΚΑ ΠΡΟΒΛΗΜΑΤΑ Ψ/Θ</vt:lpstr>
      <vt:lpstr>Γενικά….</vt:lpstr>
      <vt:lpstr>ΠΡΟΒΛΗΜΑΤΑ ΟΡΟΛΟΓΙΑΣ – ΜΕΤΑΨΥΧΟΛΟΓΙΚΕΣ ΣΥΝΕΠΑΓΩΓΕΣ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antonis-laptop</dc:creator>
  <cp:lastModifiedBy>user</cp:lastModifiedBy>
  <cp:revision>94</cp:revision>
  <dcterms:created xsi:type="dcterms:W3CDTF">2021-09-22T06:17:02Z</dcterms:created>
  <dcterms:modified xsi:type="dcterms:W3CDTF">2021-11-30T09:50:06Z</dcterms:modified>
</cp:coreProperties>
</file>