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0"/>
  </p:handoutMasterIdLst>
  <p:sldIdLst>
    <p:sldId id="256" r:id="rId2"/>
    <p:sldId id="258" r:id="rId3"/>
    <p:sldId id="283" r:id="rId4"/>
    <p:sldId id="280" r:id="rId5"/>
    <p:sldId id="259" r:id="rId6"/>
    <p:sldId id="281" r:id="rId7"/>
    <p:sldId id="284" r:id="rId8"/>
    <p:sldId id="285"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82" r:id="rId26"/>
    <p:sldId id="277" r:id="rId27"/>
    <p:sldId id="278" r:id="rId28"/>
    <p:sldId id="279"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F5E5D1D-9633-4937-B0F9-EB8BBDB881DD}" type="datetimeFigureOut">
              <a:rPr lang="el-GR" smtClean="0"/>
              <a:pPr/>
              <a:t>25/2/2019</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498602-5A24-4588-A94E-9988E1555511}"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F5C501E-53BD-4FDE-861F-C299E73EC22E}" type="datetimeFigureOut">
              <a:rPr lang="el-GR" smtClean="0"/>
              <a:pPr/>
              <a:t>25/2/2019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EF51BF0-F217-4A35-9324-DF62E124E14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5C501E-53BD-4FDE-861F-C299E73EC22E}" type="datetimeFigureOut">
              <a:rPr lang="el-GR" smtClean="0"/>
              <a:pPr/>
              <a:t>25/2/2019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51BF0-F217-4A35-9324-DF62E124E14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Ορθογώνιο"/>
          <p:cNvSpPr/>
          <p:nvPr/>
        </p:nvSpPr>
        <p:spPr>
          <a:xfrm>
            <a:off x="357158" y="357166"/>
            <a:ext cx="7429552" cy="185738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1 - Τίτλος"/>
          <p:cNvSpPr>
            <a:spLocks noGrp="1"/>
          </p:cNvSpPr>
          <p:nvPr>
            <p:ph type="ctrTitle"/>
          </p:nvPr>
        </p:nvSpPr>
        <p:spPr>
          <a:xfrm>
            <a:off x="642910" y="1142984"/>
            <a:ext cx="7772400" cy="2786082"/>
          </a:xfrm>
          <a:solidFill>
            <a:srgbClr val="92D050"/>
          </a:solidFill>
        </p:spPr>
        <p:txBody>
          <a:bodyPr>
            <a:normAutofit/>
          </a:bodyPr>
          <a:lstStyle/>
          <a:p>
            <a:r>
              <a:rPr lang="el-GR" dirty="0" smtClean="0"/>
              <a:t>Εσωτερικός Κανονισμός</a:t>
            </a:r>
            <a:br>
              <a:rPr lang="el-GR" dirty="0" smtClean="0"/>
            </a:br>
            <a:r>
              <a:rPr lang="el-GR" dirty="0" smtClean="0"/>
              <a:t>Λειτουργίας Οικοτροφείου</a:t>
            </a:r>
            <a:br>
              <a:rPr lang="el-GR" dirty="0" smtClean="0"/>
            </a:br>
            <a:r>
              <a:rPr lang="el-GR" dirty="0" smtClean="0"/>
              <a:t>2013 </a:t>
            </a:r>
            <a:endParaRPr lang="el-GR" dirty="0"/>
          </a:p>
        </p:txBody>
      </p:sp>
      <p:sp>
        <p:nvSpPr>
          <p:cNvPr id="3" name="2 - Υπότιτλος"/>
          <p:cNvSpPr>
            <a:spLocks noGrp="1"/>
          </p:cNvSpPr>
          <p:nvPr>
            <p:ph type="subTitle" idx="1"/>
          </p:nvPr>
        </p:nvSpPr>
        <p:spPr>
          <a:xfrm>
            <a:off x="2743200" y="4214818"/>
            <a:ext cx="6400800" cy="2643182"/>
          </a:xfrm>
        </p:spPr>
        <p:txBody>
          <a:bodyPr>
            <a:normAutofit fontScale="85000" lnSpcReduction="20000"/>
          </a:bodyPr>
          <a:lstStyle/>
          <a:p>
            <a:r>
              <a:rPr lang="el-GR" dirty="0" smtClean="0"/>
              <a:t>Αγγελική Γιαντσελίδου – Ψυχολόγος </a:t>
            </a:r>
          </a:p>
          <a:p>
            <a:r>
              <a:rPr lang="el-GR" dirty="0" smtClean="0"/>
              <a:t>Μαρία Παπασιδέρη – Ψυχολόγος </a:t>
            </a:r>
            <a:endParaRPr lang="en-US" dirty="0" smtClean="0"/>
          </a:p>
          <a:p>
            <a:endParaRPr lang="en-US" dirty="0" smtClean="0"/>
          </a:p>
          <a:p>
            <a:endParaRPr lang="en-US" dirty="0" smtClean="0"/>
          </a:p>
          <a:p>
            <a:r>
              <a:rPr lang="el-GR" dirty="0" smtClean="0"/>
              <a:t>Εκπαιδευτικό ΜΨΑ</a:t>
            </a:r>
          </a:p>
          <a:p>
            <a:r>
              <a:rPr lang="el-GR" dirty="0" smtClean="0"/>
              <a:t>25/2/2018 </a:t>
            </a:r>
          </a:p>
        </p:txBody>
      </p:sp>
      <p:sp>
        <p:nvSpPr>
          <p:cNvPr id="286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1" u="none" strike="noStrike" cap="none" normalizeH="0" baseline="0" smtClean="0">
                <a:ln>
                  <a:noFill/>
                </a:ln>
                <a:solidFill>
                  <a:schemeClr val="tx1"/>
                </a:solidFill>
                <a:effectLst/>
                <a:latin typeface="Cambria" pitchFamily="18" charset="0"/>
                <a:ea typeface="Times New Roman" pitchFamily="18" charset="0"/>
                <a:cs typeface="Arial" pitchFamily="34" charset="0"/>
              </a:rPr>
              <a:t> </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28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1" u="none" strike="noStrike" cap="none" normalizeH="0" baseline="0" smtClean="0">
                <a:ln>
                  <a:noFill/>
                </a:ln>
                <a:solidFill>
                  <a:schemeClr val="tx1"/>
                </a:solidFill>
                <a:effectLst/>
                <a:latin typeface="Cambria" pitchFamily="18" charset="0"/>
                <a:ea typeface="Times New Roman" pitchFamily="18" charset="0"/>
                <a:cs typeface="Arial" pitchFamily="34" charset="0"/>
              </a:rPr>
              <a:t> </a:t>
            </a: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92D050"/>
                </a:solidFill>
              </a:rPr>
              <a:t>Κεφάλαιο Δ’ : ΗΘΙΚΑ ΚΑΙ ΔΕΟΝΤΟΛΟΓΙΚΑ ΘΕΜΑΤΑ</a:t>
            </a:r>
            <a:endParaRPr lang="el-GR" dirty="0">
              <a:solidFill>
                <a:srgbClr val="92D050"/>
              </a:solidFill>
            </a:endParaRPr>
          </a:p>
        </p:txBody>
      </p:sp>
      <p:sp>
        <p:nvSpPr>
          <p:cNvPr id="3" name="2 - Θέση περιεχομένου"/>
          <p:cNvSpPr>
            <a:spLocks noGrp="1"/>
          </p:cNvSpPr>
          <p:nvPr>
            <p:ph idx="1"/>
          </p:nvPr>
        </p:nvSpPr>
        <p:spPr>
          <a:xfrm>
            <a:off x="500034" y="2071678"/>
            <a:ext cx="8229600" cy="4525963"/>
          </a:xfrm>
        </p:spPr>
        <p:txBody>
          <a:bodyPr/>
          <a:lstStyle/>
          <a:p>
            <a:r>
              <a:rPr lang="el-GR" b="1" dirty="0" smtClean="0"/>
              <a:t>Άρθρο 18</a:t>
            </a:r>
            <a:r>
              <a:rPr lang="el-GR" dirty="0" smtClean="0"/>
              <a:t>:  Δικαιώματα ενοίκων </a:t>
            </a:r>
          </a:p>
          <a:p>
            <a:endParaRPr lang="el-GR" dirty="0" smtClean="0"/>
          </a:p>
          <a:p>
            <a:r>
              <a:rPr lang="el-GR" b="1" dirty="0" smtClean="0"/>
              <a:t>Άρθρο 19</a:t>
            </a:r>
            <a:r>
              <a:rPr lang="el-GR" dirty="0" smtClean="0"/>
              <a:t>: Υποχρεώσεις ενοίκων </a:t>
            </a:r>
          </a:p>
          <a:p>
            <a:endParaRPr lang="el-GR" dirty="0" smtClean="0"/>
          </a:p>
          <a:p>
            <a:r>
              <a:rPr lang="el-GR" b="1" dirty="0" smtClean="0"/>
              <a:t>Άρθρο 20: </a:t>
            </a:r>
            <a:r>
              <a:rPr lang="el-GR" dirty="0" smtClean="0"/>
              <a:t>Δεοντολογικές υποχρεώσεις προσωπικού (αμέλεια) </a:t>
            </a:r>
          </a:p>
          <a:p>
            <a:pPr>
              <a:buNone/>
            </a:pPr>
            <a:endParaRPr lang="el-GR" dirty="0" smtClean="0"/>
          </a:p>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92D050"/>
                </a:solidFill>
              </a:rPr>
              <a:t>Κεφάλαιο Ε’ : ΠΕΡΙΒΑΛΛΟΝ ΟΙΚΟΤΡΟΦΕΙΟΥ</a:t>
            </a:r>
            <a:endParaRPr lang="el-GR" dirty="0">
              <a:solidFill>
                <a:srgbClr val="92D050"/>
              </a:solidFill>
            </a:endParaRPr>
          </a:p>
        </p:txBody>
      </p:sp>
      <p:sp>
        <p:nvSpPr>
          <p:cNvPr id="3" name="2 - Θέση περιεχομένου"/>
          <p:cNvSpPr>
            <a:spLocks noGrp="1"/>
          </p:cNvSpPr>
          <p:nvPr>
            <p:ph idx="1"/>
          </p:nvPr>
        </p:nvSpPr>
        <p:spPr/>
        <p:txBody>
          <a:bodyPr/>
          <a:lstStyle/>
          <a:p>
            <a:r>
              <a:rPr lang="el-GR" b="1" dirty="0" smtClean="0"/>
              <a:t>Άρθρο 21</a:t>
            </a:r>
            <a:r>
              <a:rPr lang="el-GR" dirty="0" smtClean="0"/>
              <a:t>: Διευθετήσεις χώρου</a:t>
            </a:r>
          </a:p>
          <a:p>
            <a:pPr>
              <a:buNone/>
            </a:pPr>
            <a:r>
              <a:rPr lang="el-GR" dirty="0" smtClean="0"/>
              <a:t> </a:t>
            </a:r>
          </a:p>
          <a:p>
            <a:r>
              <a:rPr lang="el-GR" b="1" dirty="0" smtClean="0"/>
              <a:t>Άρθρο 22</a:t>
            </a:r>
            <a:r>
              <a:rPr lang="el-GR" dirty="0" smtClean="0"/>
              <a:t>: Ασφάλεια </a:t>
            </a:r>
          </a:p>
        </p:txBody>
      </p:sp>
      <p:pic>
        <p:nvPicPr>
          <p:cNvPr id="5" name="4 - Εικόνα" descr="αρχείο λήψης (1).jpg"/>
          <p:cNvPicPr>
            <a:picLocks noChangeAspect="1"/>
          </p:cNvPicPr>
          <p:nvPr/>
        </p:nvPicPr>
        <p:blipFill>
          <a:blip r:embed="rId2" cstate="print"/>
          <a:stretch>
            <a:fillRect/>
          </a:stretch>
        </p:blipFill>
        <p:spPr>
          <a:xfrm>
            <a:off x="2285984" y="3443269"/>
            <a:ext cx="6576519" cy="341473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285728"/>
            <a:ext cx="8229600" cy="1714504"/>
          </a:xfrm>
        </p:spPr>
        <p:txBody>
          <a:bodyPr>
            <a:normAutofit fontScale="90000"/>
          </a:bodyPr>
          <a:lstStyle/>
          <a:p>
            <a:r>
              <a:rPr lang="el-GR" b="1" dirty="0" smtClean="0">
                <a:solidFill>
                  <a:srgbClr val="92D050"/>
                </a:solidFill>
              </a:rPr>
              <a:t>Κεφάλαιο Στ’: ΔΙΟΙΚΗΤΙΚΗ ΚΑΙ  ΟΙΚΟΝΟΜΙΚΗ ΔΙΑΧΕΙΡΙΣΗ</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lstStyle/>
          <a:p>
            <a:r>
              <a:rPr lang="el-GR" b="1" dirty="0" smtClean="0"/>
              <a:t>Άρθρο 23</a:t>
            </a:r>
            <a:r>
              <a:rPr lang="el-GR" dirty="0" smtClean="0"/>
              <a:t>: Αυτοτέλεια και αυτονομία διαχείρισης </a:t>
            </a:r>
          </a:p>
          <a:p>
            <a:endParaRPr lang="el-GR" dirty="0" smtClean="0"/>
          </a:p>
          <a:p>
            <a:r>
              <a:rPr lang="el-GR" b="1" dirty="0" smtClean="0"/>
              <a:t>Άρθρο 24</a:t>
            </a:r>
            <a:r>
              <a:rPr lang="el-GR" dirty="0" smtClean="0"/>
              <a:t>: Ατομικές </a:t>
            </a:r>
          </a:p>
          <a:p>
            <a:pPr>
              <a:buNone/>
            </a:pPr>
            <a:r>
              <a:rPr lang="el-GR" dirty="0" smtClean="0"/>
              <a:t>       δαπάνες ενοίκων </a:t>
            </a:r>
          </a:p>
          <a:p>
            <a:endParaRPr lang="el-GR" dirty="0"/>
          </a:p>
        </p:txBody>
      </p:sp>
      <p:pic>
        <p:nvPicPr>
          <p:cNvPr id="4" name="3 - Εικόνα" descr="d.jpg"/>
          <p:cNvPicPr>
            <a:picLocks noChangeAspect="1"/>
          </p:cNvPicPr>
          <p:nvPr/>
        </p:nvPicPr>
        <p:blipFill>
          <a:blip r:embed="rId2" cstate="print"/>
          <a:stretch>
            <a:fillRect/>
          </a:stretch>
        </p:blipFill>
        <p:spPr>
          <a:xfrm>
            <a:off x="4239228" y="3286124"/>
            <a:ext cx="4904772" cy="33480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92D050"/>
                </a:solidFill>
              </a:rPr>
              <a:t>Κεφάλαιο Ζ’ : ΘΕΜΑΤΑ ΕΡΓΑΣΙΑΚΩΝ ΣΧΕΣΕΩΝ</a:t>
            </a:r>
            <a:endParaRPr lang="el-GR" dirty="0">
              <a:solidFill>
                <a:srgbClr val="92D050"/>
              </a:solidFill>
            </a:endParaRPr>
          </a:p>
        </p:txBody>
      </p:sp>
      <p:sp>
        <p:nvSpPr>
          <p:cNvPr id="3" name="2 - Θέση περιεχομένου"/>
          <p:cNvSpPr>
            <a:spLocks noGrp="1"/>
          </p:cNvSpPr>
          <p:nvPr>
            <p:ph idx="1"/>
          </p:nvPr>
        </p:nvSpPr>
        <p:spPr/>
        <p:txBody>
          <a:bodyPr/>
          <a:lstStyle/>
          <a:p>
            <a:endParaRPr lang="el-GR" b="1" dirty="0" smtClean="0"/>
          </a:p>
          <a:p>
            <a:r>
              <a:rPr lang="el-GR" b="1" dirty="0" smtClean="0"/>
              <a:t>Άρθρο 25</a:t>
            </a:r>
            <a:r>
              <a:rPr lang="el-GR" dirty="0" smtClean="0"/>
              <a:t>: Ρύθμιση εργασιακών σχέσεων </a:t>
            </a:r>
            <a:endParaRPr lang="el-GR" dirty="0"/>
          </a:p>
        </p:txBody>
      </p:sp>
      <p:pic>
        <p:nvPicPr>
          <p:cNvPr id="4" name="3 - Εικόνα" descr="ergasia_960330081-1.jpg"/>
          <p:cNvPicPr>
            <a:picLocks noChangeAspect="1"/>
          </p:cNvPicPr>
          <p:nvPr/>
        </p:nvPicPr>
        <p:blipFill>
          <a:blip r:embed="rId2" cstate="print"/>
          <a:stretch>
            <a:fillRect/>
          </a:stretch>
        </p:blipFill>
        <p:spPr>
          <a:xfrm>
            <a:off x="1571604" y="3286124"/>
            <a:ext cx="5715000" cy="33337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500042"/>
            <a:ext cx="8229600" cy="1868478"/>
          </a:xfrm>
        </p:spPr>
        <p:txBody>
          <a:bodyPr>
            <a:normAutofit fontScale="90000"/>
          </a:bodyPr>
          <a:lstStyle/>
          <a:p>
            <a:r>
              <a:rPr lang="el-GR" b="1" dirty="0" smtClean="0">
                <a:solidFill>
                  <a:srgbClr val="92D050"/>
                </a:solidFill>
              </a:rPr>
              <a:t>Κεφάλαιο Η’ : ΙΣΧΥΣ ΚΑΙ ΤΡΟΠΟΠΟΙΗΣΗ ΤΟΥ ΕΣΩΤΕΡΙΚΟΥ ΚΑΝΟΝΙΣΜΟΥ</a:t>
            </a:r>
            <a:r>
              <a:rPr lang="el-GR" b="1" dirty="0" smtClean="0"/>
              <a:t/>
            </a:r>
            <a:br>
              <a:rPr lang="el-GR" b="1" dirty="0" smtClean="0"/>
            </a:br>
            <a:endParaRPr lang="el-GR" dirty="0"/>
          </a:p>
        </p:txBody>
      </p:sp>
      <p:sp>
        <p:nvSpPr>
          <p:cNvPr id="3" name="2 - Θέση περιεχομένου"/>
          <p:cNvSpPr>
            <a:spLocks noGrp="1"/>
          </p:cNvSpPr>
          <p:nvPr>
            <p:ph idx="1"/>
          </p:nvPr>
        </p:nvSpPr>
        <p:spPr>
          <a:xfrm>
            <a:off x="285720" y="2332037"/>
            <a:ext cx="8229600" cy="4525963"/>
          </a:xfrm>
        </p:spPr>
        <p:txBody>
          <a:bodyPr/>
          <a:lstStyle/>
          <a:p>
            <a:endParaRPr lang="el-GR" b="1" dirty="0" smtClean="0"/>
          </a:p>
          <a:p>
            <a:r>
              <a:rPr lang="el-GR" b="1" dirty="0" smtClean="0"/>
              <a:t>Άρθρο 26</a:t>
            </a:r>
            <a:r>
              <a:rPr lang="el-GR" dirty="0" smtClean="0"/>
              <a:t>: Τροποποίηση Εσωτερικού Κανονισμού </a:t>
            </a:r>
          </a:p>
          <a:p>
            <a:endParaRPr lang="el-GR" dirty="0" smtClean="0"/>
          </a:p>
          <a:p>
            <a:r>
              <a:rPr lang="el-GR" b="1" dirty="0" smtClean="0"/>
              <a:t>Άρθρο 27</a:t>
            </a:r>
            <a:r>
              <a:rPr lang="el-GR" dirty="0" smtClean="0"/>
              <a:t>: Ισχύς και έκταση εφαρμογής του κανονισμού</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lgn="ctr">
              <a:buNone/>
            </a:pPr>
            <a:endParaRPr lang="el-GR" b="1" dirty="0" smtClean="0">
              <a:solidFill>
                <a:srgbClr val="FF0000"/>
              </a:solidFill>
            </a:endParaRPr>
          </a:p>
          <a:p>
            <a:pPr algn="ctr">
              <a:buNone/>
            </a:pPr>
            <a:endParaRPr lang="el-GR" b="1" dirty="0" smtClean="0">
              <a:solidFill>
                <a:srgbClr val="FF0000"/>
              </a:solidFill>
            </a:endParaRPr>
          </a:p>
          <a:p>
            <a:pPr algn="ctr">
              <a:buNone/>
            </a:pPr>
            <a:r>
              <a:rPr lang="el-GR" sz="6600" b="1" dirty="0" smtClean="0">
                <a:solidFill>
                  <a:schemeClr val="accent6">
                    <a:lumMod val="75000"/>
                  </a:schemeClr>
                </a:solidFill>
              </a:rPr>
              <a:t>ΠΑΡΑΡΤΗΜΑΤΑ</a:t>
            </a:r>
            <a:r>
              <a:rPr lang="el-GR" sz="6600" dirty="0" smtClean="0">
                <a:solidFill>
                  <a:schemeClr val="accent6">
                    <a:lumMod val="75000"/>
                  </a:schemeClr>
                </a:solidFill>
              </a:rPr>
              <a:t> </a:t>
            </a:r>
            <a:endParaRPr lang="el-GR" sz="6600" dirty="0">
              <a:solidFill>
                <a:schemeClr val="accent6">
                  <a:lumMod val="7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Παράρτημα 1</a:t>
            </a:r>
            <a:endParaRPr lang="el-GR" dirty="0"/>
          </a:p>
        </p:txBody>
      </p:sp>
      <p:sp>
        <p:nvSpPr>
          <p:cNvPr id="3" name="2 - Θέση περιεχομένου"/>
          <p:cNvSpPr>
            <a:spLocks noGrp="1"/>
          </p:cNvSpPr>
          <p:nvPr>
            <p:ph idx="1"/>
          </p:nvPr>
        </p:nvSpPr>
        <p:spPr/>
        <p:txBody>
          <a:bodyPr/>
          <a:lstStyle/>
          <a:p>
            <a:r>
              <a:rPr lang="el-GR" dirty="0" smtClean="0"/>
              <a:t>Πώς νιώθουν οι θεραπευτές φροντίζοντας σωματικά τους ασθενείς </a:t>
            </a:r>
          </a:p>
          <a:p>
            <a:r>
              <a:rPr lang="el-GR" dirty="0" smtClean="0"/>
              <a:t>«Στάση προς άρρωστο»</a:t>
            </a:r>
          </a:p>
          <a:p>
            <a:r>
              <a:rPr lang="el-GR" dirty="0" smtClean="0"/>
              <a:t>Αντιστοιχία με φροντίδα και εκπαίδευση βρέφους/ νηπίου </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Παράρτημα 2 </a:t>
            </a:r>
            <a:endParaRPr lang="el-GR" dirty="0"/>
          </a:p>
        </p:txBody>
      </p:sp>
      <p:sp>
        <p:nvSpPr>
          <p:cNvPr id="1026" name="Text Box 2"/>
          <p:cNvSpPr txBox="1">
            <a:spLocks noChangeArrowheads="1"/>
          </p:cNvSpPr>
          <p:nvPr/>
        </p:nvSpPr>
        <p:spPr bwMode="auto">
          <a:xfrm>
            <a:off x="571472" y="1571612"/>
            <a:ext cx="7643866" cy="4643470"/>
          </a:xfrm>
          <a:prstGeom prst="rect">
            <a:avLst/>
          </a:prstGeom>
          <a:solidFill>
            <a:srgbClr val="FFFFFF"/>
          </a:solidFill>
          <a:ln w="76200" cmpd="tri">
            <a:solidFill>
              <a:srgbClr val="00008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el-GR" sz="1600" b="1" i="0" u="sng" strike="noStrike" cap="none" normalizeH="0" baseline="0" dirty="0" smtClean="0">
              <a:ln>
                <a:noFill/>
              </a:ln>
              <a:solidFill>
                <a:srgbClr val="333399"/>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l-GR" sz="1100" b="0" i="0" u="none" strike="noStrike" cap="none" normalizeH="0" baseline="0" dirty="0" smtClean="0">
              <a:ln>
                <a:noFill/>
              </a:ln>
              <a:solidFill>
                <a:srgbClr val="80000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l-GR" sz="1400" b="1" i="0" u="sng" strike="noStrike" cap="none" normalizeH="0" baseline="0" dirty="0" smtClean="0">
              <a:ln>
                <a:noFill/>
              </a:ln>
              <a:solidFill>
                <a:srgbClr val="000080"/>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el-GR" sz="6000" b="1" i="0" u="none" strike="noStrike" cap="none" normalizeH="0" baseline="0" dirty="0" smtClean="0">
                <a:ln>
                  <a:noFill/>
                </a:ln>
                <a:solidFill>
                  <a:srgbClr val="000080"/>
                </a:solidFill>
                <a:effectLst/>
                <a:latin typeface="Calibri" pitchFamily="34" charset="0"/>
                <a:cs typeface="Arial" pitchFamily="34" charset="0"/>
              </a:rPr>
              <a:t>Ατομικό Θεραπευτικό</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l-GR" sz="6000" b="1" i="0" u="none" strike="noStrike" cap="none" normalizeH="0" baseline="0" dirty="0" smtClean="0">
                <a:ln>
                  <a:noFill/>
                </a:ln>
                <a:solidFill>
                  <a:srgbClr val="000080"/>
                </a:solidFill>
                <a:effectLst/>
                <a:latin typeface="Calibri" pitchFamily="34" charset="0"/>
                <a:cs typeface="Arial" pitchFamily="34" charset="0"/>
              </a:rPr>
              <a:t> Πρόγραμμα</a:t>
            </a:r>
            <a:endParaRPr kumimoji="0" lang="el-GR" sz="6000" b="1" i="0" u="none" strike="noStrike" cap="none" normalizeH="0" baseline="0" dirty="0" smtClean="0">
              <a:ln>
                <a:noFill/>
              </a:ln>
              <a:solidFill>
                <a:srgbClr val="8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Παράρτημα 3 </a:t>
            </a:r>
            <a:endParaRPr lang="el-GR" dirty="0"/>
          </a:p>
        </p:txBody>
      </p:sp>
      <p:sp>
        <p:nvSpPr>
          <p:cNvPr id="3" name="2 - Θέση περιεχομένου"/>
          <p:cNvSpPr>
            <a:spLocks noGrp="1"/>
          </p:cNvSpPr>
          <p:nvPr>
            <p:ph idx="1"/>
          </p:nvPr>
        </p:nvSpPr>
        <p:spPr>
          <a:xfrm>
            <a:off x="457200" y="1214422"/>
            <a:ext cx="8229600" cy="4911741"/>
          </a:xfrm>
        </p:spPr>
        <p:txBody>
          <a:bodyPr>
            <a:normAutofit/>
          </a:bodyPr>
          <a:lstStyle/>
          <a:p>
            <a:pPr algn="ctr">
              <a:buNone/>
            </a:pPr>
            <a:r>
              <a:rPr lang="en-US" sz="2400" b="1" dirty="0" err="1" smtClean="0"/>
              <a:t>HoNOS</a:t>
            </a:r>
            <a:endParaRPr lang="el-GR" sz="2400" dirty="0"/>
          </a:p>
        </p:txBody>
      </p:sp>
      <p:graphicFrame>
        <p:nvGraphicFramePr>
          <p:cNvPr id="1027" name="Object 3"/>
          <p:cNvGraphicFramePr>
            <a:graphicFrameLocks noChangeAspect="1"/>
          </p:cNvGraphicFramePr>
          <p:nvPr/>
        </p:nvGraphicFramePr>
        <p:xfrm>
          <a:off x="285720" y="1785926"/>
          <a:ext cx="8644124" cy="5500726"/>
        </p:xfrm>
        <a:graphic>
          <a:graphicData uri="http://schemas.openxmlformats.org/presentationml/2006/ole">
            <p:oleObj spid="_x0000_s1027" name="Acrobat Document" r:id="rId3" imgW="7542857" imgH="5830114" progId="AcroExch.Document.DC">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Παράρτημα</a:t>
            </a:r>
            <a:r>
              <a:rPr lang="en-GB" b="1" dirty="0" smtClean="0"/>
              <a:t> 4 </a:t>
            </a:r>
            <a:endParaRPr lang="el-GR" dirty="0"/>
          </a:p>
        </p:txBody>
      </p:sp>
      <p:sp>
        <p:nvSpPr>
          <p:cNvPr id="3" name="2 - Θέση περιεχομένου"/>
          <p:cNvSpPr>
            <a:spLocks noGrp="1"/>
          </p:cNvSpPr>
          <p:nvPr>
            <p:ph idx="1"/>
          </p:nvPr>
        </p:nvSpPr>
        <p:spPr/>
        <p:txBody>
          <a:bodyPr/>
          <a:lstStyle/>
          <a:p>
            <a:pPr>
              <a:buNone/>
            </a:pPr>
            <a:endParaRPr lang="el-GR" b="1" dirty="0" smtClean="0"/>
          </a:p>
          <a:p>
            <a:pPr algn="ctr">
              <a:buNone/>
            </a:pPr>
            <a:r>
              <a:rPr lang="en-GB" sz="4400" b="1" dirty="0" smtClean="0"/>
              <a:t>THE WORLD HEALTH ORGANIZATION QUALITY OF LIFE</a:t>
            </a:r>
            <a:endParaRPr lang="el-GR" sz="4400" b="1" dirty="0" smtClean="0"/>
          </a:p>
          <a:p>
            <a:pPr algn="ctr">
              <a:buNone/>
            </a:pPr>
            <a:r>
              <a:rPr lang="en-GB" sz="4400" b="1" dirty="0" smtClean="0"/>
              <a:t> (WHOQOL) – BREEF.</a:t>
            </a:r>
            <a:endParaRPr lang="el-GR" sz="4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92D050"/>
                </a:solidFill>
              </a:rPr>
              <a:t>Κεφάλαιο Α’ : </a:t>
            </a:r>
            <a:r>
              <a:rPr lang="el-GR" b="1" cap="all" dirty="0" err="1" smtClean="0">
                <a:solidFill>
                  <a:srgbClr val="92D050"/>
                </a:solidFill>
              </a:rPr>
              <a:t>ΠλαΙσιο</a:t>
            </a:r>
            <a:r>
              <a:rPr lang="el-GR" b="1" cap="all" dirty="0" smtClean="0">
                <a:solidFill>
                  <a:srgbClr val="92D050"/>
                </a:solidFill>
              </a:rPr>
              <a:t> </a:t>
            </a:r>
            <a:r>
              <a:rPr lang="el-GR" b="1" cap="all" dirty="0" err="1" smtClean="0">
                <a:solidFill>
                  <a:srgbClr val="92D050"/>
                </a:solidFill>
              </a:rPr>
              <a:t>ΛειτουΡΓΙαΣ</a:t>
            </a:r>
            <a:r>
              <a:rPr lang="el-GR" b="1" cap="all" dirty="0" smtClean="0">
                <a:solidFill>
                  <a:srgbClr val="92D050"/>
                </a:solidFill>
              </a:rPr>
              <a:t> </a:t>
            </a:r>
            <a:r>
              <a:rPr lang="el-GR" b="1" cap="all" dirty="0" err="1" smtClean="0">
                <a:solidFill>
                  <a:srgbClr val="92D050"/>
                </a:solidFill>
              </a:rPr>
              <a:t>ΔομΗΣ</a:t>
            </a:r>
            <a:endParaRPr lang="el-GR" dirty="0">
              <a:solidFill>
                <a:srgbClr val="92D050"/>
              </a:solidFill>
            </a:endParaRPr>
          </a:p>
        </p:txBody>
      </p:sp>
      <p:sp>
        <p:nvSpPr>
          <p:cNvPr id="3" name="2 - Θέση περιεχομένου"/>
          <p:cNvSpPr>
            <a:spLocks noGrp="1"/>
          </p:cNvSpPr>
          <p:nvPr>
            <p:ph idx="1"/>
          </p:nvPr>
        </p:nvSpPr>
        <p:spPr/>
        <p:txBody>
          <a:bodyPr>
            <a:normAutofit/>
          </a:bodyPr>
          <a:lstStyle/>
          <a:p>
            <a:r>
              <a:rPr lang="el-GR" b="1" dirty="0" smtClean="0"/>
              <a:t>Άρθρο 1</a:t>
            </a:r>
            <a:r>
              <a:rPr lang="el-GR" dirty="0" smtClean="0"/>
              <a:t>: Αρχές επανένταξης και αποκατάστασης</a:t>
            </a:r>
          </a:p>
          <a:p>
            <a:r>
              <a:rPr lang="el-GR" b="1" dirty="0" smtClean="0"/>
              <a:t>Άρθρο 2</a:t>
            </a:r>
            <a:r>
              <a:rPr lang="el-GR" dirty="0" smtClean="0"/>
              <a:t>: Στόχοι ΜΨΑ</a:t>
            </a:r>
          </a:p>
          <a:p>
            <a:r>
              <a:rPr lang="el-GR" b="1" dirty="0" smtClean="0"/>
              <a:t>Άρθρο 3</a:t>
            </a:r>
            <a:r>
              <a:rPr lang="el-GR" dirty="0" smtClean="0"/>
              <a:t>: Δομή </a:t>
            </a:r>
          </a:p>
          <a:p>
            <a:r>
              <a:rPr lang="el-GR" b="1" dirty="0" smtClean="0"/>
              <a:t>Άρθρο 4</a:t>
            </a:r>
            <a:r>
              <a:rPr lang="el-GR" dirty="0" smtClean="0"/>
              <a:t>: Το θεραπευτικό πλαίσιο του οικοτροφείου</a:t>
            </a:r>
          </a:p>
        </p:txBody>
      </p:sp>
      <p:pic>
        <p:nvPicPr>
          <p:cNvPr id="4" name="3 - Εικόνα" descr="Smart Home.png"/>
          <p:cNvPicPr>
            <a:picLocks noChangeAspect="1"/>
          </p:cNvPicPr>
          <p:nvPr/>
        </p:nvPicPr>
        <p:blipFill>
          <a:blip r:embed="rId2" cstate="print"/>
          <a:stretch>
            <a:fillRect/>
          </a:stretch>
        </p:blipFill>
        <p:spPr>
          <a:xfrm>
            <a:off x="4857752" y="4248433"/>
            <a:ext cx="4057651" cy="2609567"/>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Παράρτημα 5 </a:t>
            </a:r>
            <a:endParaRPr lang="el-GR" dirty="0"/>
          </a:p>
        </p:txBody>
      </p:sp>
      <p:sp>
        <p:nvSpPr>
          <p:cNvPr id="3" name="2 - Θέση περιεχομένου"/>
          <p:cNvSpPr>
            <a:spLocks noGrp="1"/>
          </p:cNvSpPr>
          <p:nvPr>
            <p:ph idx="1"/>
          </p:nvPr>
        </p:nvSpPr>
        <p:spPr>
          <a:xfrm>
            <a:off x="457200" y="1600200"/>
            <a:ext cx="8229600" cy="5257800"/>
          </a:xfrm>
        </p:spPr>
        <p:txBody>
          <a:bodyPr>
            <a:normAutofit/>
          </a:bodyPr>
          <a:lstStyle/>
          <a:p>
            <a:pPr lvl="6">
              <a:buNone/>
            </a:pPr>
            <a:endParaRPr lang="en-US" sz="6000" dirty="0" smtClean="0"/>
          </a:p>
          <a:p>
            <a:pPr lvl="6">
              <a:buNone/>
            </a:pPr>
            <a:endParaRPr lang="en-US" sz="6000" dirty="0" smtClean="0"/>
          </a:p>
          <a:p>
            <a:pPr lvl="6">
              <a:buNone/>
            </a:pPr>
            <a:endParaRPr lang="en-US" sz="6000" dirty="0" smtClean="0"/>
          </a:p>
          <a:p>
            <a:pPr lvl="6">
              <a:buNone/>
            </a:pPr>
            <a:endParaRPr lang="en-US" sz="6000" dirty="0" smtClean="0"/>
          </a:p>
          <a:p>
            <a:pPr lvl="6">
              <a:buNone/>
            </a:pPr>
            <a:endParaRPr lang="en-US" sz="6000" dirty="0" smtClean="0"/>
          </a:p>
        </p:txBody>
      </p:sp>
      <p:pic>
        <p:nvPicPr>
          <p:cNvPr id="6" name="5 - Εικόνα" descr="sw.png"/>
          <p:cNvPicPr>
            <a:picLocks noChangeAspect="1"/>
          </p:cNvPicPr>
          <p:nvPr/>
        </p:nvPicPr>
        <p:blipFill>
          <a:blip r:embed="rId2" cstate="print"/>
          <a:stretch>
            <a:fillRect/>
          </a:stretch>
        </p:blipFill>
        <p:spPr>
          <a:xfrm>
            <a:off x="357158" y="1214422"/>
            <a:ext cx="8404025" cy="564357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Παράρτημα 6 </a:t>
            </a:r>
            <a:endParaRPr lang="el-GR" dirty="0"/>
          </a:p>
        </p:txBody>
      </p:sp>
      <p:sp>
        <p:nvSpPr>
          <p:cNvPr id="3" name="2 - Θέση περιεχομένου"/>
          <p:cNvSpPr>
            <a:spLocks noGrp="1"/>
          </p:cNvSpPr>
          <p:nvPr>
            <p:ph idx="1"/>
          </p:nvPr>
        </p:nvSpPr>
        <p:spPr/>
        <p:txBody>
          <a:bodyPr/>
          <a:lstStyle/>
          <a:p>
            <a:pPr algn="ctr">
              <a:buNone/>
            </a:pPr>
            <a:r>
              <a:rPr lang="el-GR" b="1" dirty="0" smtClean="0"/>
              <a:t>    </a:t>
            </a:r>
            <a:r>
              <a:rPr lang="el-GR" dirty="0" smtClean="0"/>
              <a:t>ΜΕΘΟΔΟΣ ΚΑΙ ΠΡΑΚΤΙΚΕΣ ΟΡΓΑΝΩΣΗΣ ΠΛΑΙΣΙΟΥ ΕΝΤΑΞΗΣ ΚΑΙ ΑΠΑΣΧΟΛΗΣΗΣ ΕΘΕΛΟΝΤΩΝ / ΠΡΩΤΟΚΟΛΛΟ ΣΥΝΕΡΓΑΣΙΑΣ ΜΕ ΕΘΕΛΟΝΤΕΣ</a:t>
            </a:r>
            <a:endParaRPr lang="el-GR" dirty="0"/>
          </a:p>
        </p:txBody>
      </p:sp>
      <p:pic>
        <p:nvPicPr>
          <p:cNvPr id="4" name="3 - Εικόνα" descr="volunteer-hands.jpg"/>
          <p:cNvPicPr>
            <a:picLocks noChangeAspect="1"/>
          </p:cNvPicPr>
          <p:nvPr/>
        </p:nvPicPr>
        <p:blipFill>
          <a:blip r:embed="rId2" cstate="print"/>
          <a:stretch>
            <a:fillRect/>
          </a:stretch>
        </p:blipFill>
        <p:spPr>
          <a:xfrm>
            <a:off x="1000100" y="3714752"/>
            <a:ext cx="6781800" cy="29527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Παράρτημα 7 </a:t>
            </a:r>
            <a:endParaRPr lang="el-GR" dirty="0"/>
          </a:p>
        </p:txBody>
      </p:sp>
      <p:sp>
        <p:nvSpPr>
          <p:cNvPr id="3" name="2 - Θέση περιεχομένου"/>
          <p:cNvSpPr>
            <a:spLocks noGrp="1"/>
          </p:cNvSpPr>
          <p:nvPr>
            <p:ph idx="1"/>
          </p:nvPr>
        </p:nvSpPr>
        <p:spPr>
          <a:xfrm>
            <a:off x="457200" y="1500174"/>
            <a:ext cx="8229600" cy="5357826"/>
          </a:xfrm>
        </p:spPr>
        <p:txBody>
          <a:bodyPr>
            <a:normAutofit fontScale="92500" lnSpcReduction="10000"/>
          </a:bodyPr>
          <a:lstStyle/>
          <a:p>
            <a:pPr algn="ctr">
              <a:buNone/>
            </a:pPr>
            <a:r>
              <a:rPr lang="el-GR" b="1" dirty="0" smtClean="0"/>
              <a:t> ΑΡΧΕΣ ΔΕΟΝΤΟΛΟΓΙΑΣ ΕΡΓΑΖΟΜΕΝΩΝ ΣΕ ΨΥΧΙΑΤΡΙΚΕΣ ΚΟΙΝΟΤΙΚΕΣ ΔΟΜΕΣ</a:t>
            </a:r>
          </a:p>
          <a:p>
            <a:pPr>
              <a:buNone/>
            </a:pPr>
            <a:endParaRPr lang="el-GR" b="1" dirty="0" smtClean="0"/>
          </a:p>
          <a:p>
            <a:r>
              <a:rPr lang="el-GR" dirty="0" smtClean="0"/>
              <a:t>Άρθρο 1: Γενικά καθήκοντα </a:t>
            </a:r>
          </a:p>
          <a:p>
            <a:r>
              <a:rPr lang="el-GR" dirty="0" smtClean="0"/>
              <a:t>Άρθρο 2: Καθήκοντα προς τα άτομα με ψυχοκοινωνικά προβλήματα – χρήστες των υπηρεσιών </a:t>
            </a:r>
          </a:p>
          <a:p>
            <a:r>
              <a:rPr lang="el-GR" dirty="0" smtClean="0"/>
              <a:t>Άρθρο 3: Καθήκοντα του φορέα </a:t>
            </a:r>
          </a:p>
          <a:p>
            <a:r>
              <a:rPr lang="el-GR" dirty="0" smtClean="0"/>
              <a:t>Άρθρο 4: Καθήκοντα προς συναδέλφους </a:t>
            </a:r>
          </a:p>
          <a:p>
            <a:r>
              <a:rPr lang="el-GR" dirty="0" smtClean="0"/>
              <a:t>Άρθρο 5: Οδηγίες για τη διεξαγωγή έρευνας </a:t>
            </a:r>
          </a:p>
          <a:p>
            <a:r>
              <a:rPr lang="el-GR" dirty="0" smtClean="0"/>
              <a:t>Άρθρο 6: Καθήκοντα προς την κοινότητα </a:t>
            </a:r>
          </a:p>
          <a:p>
            <a:pPr>
              <a:buNone/>
            </a:pP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Παράρτημα 8</a:t>
            </a:r>
            <a:endParaRPr lang="el-GR" dirty="0"/>
          </a:p>
        </p:txBody>
      </p:sp>
      <p:sp>
        <p:nvSpPr>
          <p:cNvPr id="3" name="2 - Θέση περιεχομένου"/>
          <p:cNvSpPr>
            <a:spLocks noGrp="1"/>
          </p:cNvSpPr>
          <p:nvPr>
            <p:ph idx="1"/>
          </p:nvPr>
        </p:nvSpPr>
        <p:spPr/>
        <p:txBody>
          <a:bodyPr/>
          <a:lstStyle/>
          <a:p>
            <a:r>
              <a:rPr lang="el-GR" dirty="0" smtClean="0"/>
              <a:t>Κλινικά σημεία </a:t>
            </a:r>
          </a:p>
          <a:p>
            <a:r>
              <a:rPr lang="el-GR" dirty="0" smtClean="0"/>
              <a:t>Συμμετοχή ενοίκων στα έξοδα (για λόγους κλινικούς, οικονομικούς, κοινωνικούς)</a:t>
            </a:r>
            <a:endParaRPr lang="el-GR" dirty="0"/>
          </a:p>
        </p:txBody>
      </p:sp>
      <p:pic>
        <p:nvPicPr>
          <p:cNvPr id="5" name="4 - Εικόνα" descr="lll.jpg"/>
          <p:cNvPicPr>
            <a:picLocks noChangeAspect="1"/>
          </p:cNvPicPr>
          <p:nvPr/>
        </p:nvPicPr>
        <p:blipFill>
          <a:blip r:embed="rId2" cstate="print"/>
          <a:stretch>
            <a:fillRect/>
          </a:stretch>
        </p:blipFill>
        <p:spPr>
          <a:xfrm>
            <a:off x="2000232" y="3929066"/>
            <a:ext cx="4929192" cy="243173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1060472"/>
          </a:xfrm>
        </p:spPr>
        <p:txBody>
          <a:bodyPr>
            <a:normAutofit/>
          </a:bodyPr>
          <a:lstStyle/>
          <a:p>
            <a:r>
              <a:rPr lang="el-GR" b="1" dirty="0" smtClean="0"/>
              <a:t>Παράρτημα 9</a:t>
            </a:r>
            <a:endParaRPr lang="el-GR" dirty="0"/>
          </a:p>
        </p:txBody>
      </p:sp>
      <p:sp>
        <p:nvSpPr>
          <p:cNvPr id="3" name="2 - Θέση περιεχομένου"/>
          <p:cNvSpPr>
            <a:spLocks noGrp="1"/>
          </p:cNvSpPr>
          <p:nvPr>
            <p:ph idx="1"/>
          </p:nvPr>
        </p:nvSpPr>
        <p:spPr/>
        <p:txBody>
          <a:bodyPr/>
          <a:lstStyle/>
          <a:p>
            <a:pPr>
              <a:buNone/>
            </a:pPr>
            <a:r>
              <a:rPr lang="el-GR" b="1" dirty="0" smtClean="0"/>
              <a:t> </a:t>
            </a:r>
            <a:r>
              <a:rPr lang="el-GR" b="1" cap="all" dirty="0" err="1" smtClean="0"/>
              <a:t>Εσωτερικοσ</a:t>
            </a:r>
            <a:r>
              <a:rPr lang="el-GR" b="1" cap="all" dirty="0" smtClean="0"/>
              <a:t> </a:t>
            </a:r>
            <a:r>
              <a:rPr lang="el-GR" b="1" cap="all" dirty="0" err="1" smtClean="0"/>
              <a:t>κανονισμοσ</a:t>
            </a:r>
            <a:r>
              <a:rPr lang="el-GR" b="1" cap="all" dirty="0" smtClean="0"/>
              <a:t> – </a:t>
            </a:r>
            <a:r>
              <a:rPr lang="el-GR" b="1" cap="all" dirty="0" err="1" smtClean="0"/>
              <a:t>συμβολαιο</a:t>
            </a:r>
            <a:r>
              <a:rPr lang="el-GR" b="1" cap="all" dirty="0" smtClean="0"/>
              <a:t> </a:t>
            </a:r>
            <a:r>
              <a:rPr lang="el-GR" b="1" cap="all" dirty="0" err="1" smtClean="0"/>
              <a:t>φιλοξενουμενου</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ΕΥΧΑΡΙΣΤΟΥΜΕ+ΓΙΑ+ΤΗΝ+ΠΡΟΣΟΧΗ+ΣΑΣ.jpg"/>
          <p:cNvPicPr>
            <a:picLocks noGrp="1" noChangeAspect="1"/>
          </p:cNvPicPr>
          <p:nvPr>
            <p:ph idx="1"/>
          </p:nvPr>
        </p:nvPicPr>
        <p:blipFill>
          <a:blip r:embed="rId2" cstate="print"/>
          <a:srcRect l="254" r="6250"/>
          <a:stretch>
            <a:fillRect/>
          </a:stretch>
        </p:blipFill>
        <p:spPr>
          <a:xfrm>
            <a:off x="0" y="0"/>
            <a:ext cx="9144000" cy="68580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ΑΝΑΘΕΣΗ 1</a:t>
            </a:r>
            <a:r>
              <a:rPr lang="el-GR" baseline="30000" dirty="0" smtClean="0"/>
              <a:t>η</a:t>
            </a:r>
            <a:r>
              <a:rPr lang="el-GR" dirty="0" smtClean="0"/>
              <a:t>  </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l-GR" dirty="0" smtClean="0"/>
              <a:t>ΑΝΑ ΜΟΝΑΔΑ </a:t>
            </a:r>
          </a:p>
          <a:p>
            <a:pPr>
              <a:buNone/>
            </a:pPr>
            <a:r>
              <a:rPr lang="el-GR" dirty="0" smtClean="0"/>
              <a:t>   - Περιγράψτε τη διαδικασία που ακολουθείτε στη μονάδας σας για το συμβόλαιο των ενοίκων. Προτείνετε τον τρόπο με τον οποίο πιστεύετε ότι πρέπει να γίνεται; </a:t>
            </a:r>
          </a:p>
          <a:p>
            <a:pPr>
              <a:buNone/>
            </a:pPr>
            <a:endParaRPr lang="el-GR" dirty="0" smtClean="0"/>
          </a:p>
          <a:p>
            <a:pPr>
              <a:buNone/>
            </a:pPr>
            <a:r>
              <a:rPr lang="el-GR" dirty="0" smtClean="0"/>
              <a:t>   - Διαμορφώστε το συμβόλαιο που πιστεύετε ότι χρειάζεται να γίνει για όσους ασθενείς δεν έχουν ήδη ή χρειάζεται αναπροσαρμογή.</a:t>
            </a:r>
          </a:p>
          <a:p>
            <a:pPr>
              <a:buNone/>
            </a:pPr>
            <a:r>
              <a:rPr lang="el-GR" dirty="0" smtClean="0"/>
              <a:t>    - Παρουσιάστε το-α συμβόλαιο-α  στην ολομέλεια</a:t>
            </a:r>
          </a:p>
          <a:p>
            <a:pPr>
              <a:buNone/>
            </a:pPr>
            <a:endParaRPr lang="el-GR" dirty="0" smtClean="0"/>
          </a:p>
          <a:p>
            <a:pPr>
              <a:buNone/>
            </a:pPr>
            <a:r>
              <a:rPr lang="el-GR" dirty="0" smtClean="0"/>
              <a:t>Κάθε ένας θα αναλάβει να υπογραφεί το συμβόλαιο ενός ενοίκου στον οποίο είναι πρόσωπο αναφοράς. </a:t>
            </a:r>
          </a:p>
          <a:p>
            <a:pPr>
              <a:buNone/>
            </a:pPr>
            <a:r>
              <a:rPr lang="el-GR" dirty="0" smtClean="0"/>
              <a:t>Στην επόμενη συνάντηση του εκπαιδευτικού θα αναφερθούν σχόλια σε σχέση με τη διαδικασία (δυσκολίες, προτάσεις για τον τρόπο διεξαγωγής κα)</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ΑΝΑΘΕΣΗ 2η </a:t>
            </a:r>
            <a:endParaRPr lang="el-GR" dirty="0"/>
          </a:p>
        </p:txBody>
      </p:sp>
      <p:sp>
        <p:nvSpPr>
          <p:cNvPr id="3" name="2 - Θέση περιεχομένου"/>
          <p:cNvSpPr>
            <a:spLocks noGrp="1"/>
          </p:cNvSpPr>
          <p:nvPr>
            <p:ph idx="1"/>
          </p:nvPr>
        </p:nvSpPr>
        <p:spPr>
          <a:xfrm>
            <a:off x="457200" y="1600200"/>
            <a:ext cx="8229600" cy="5257800"/>
          </a:xfrm>
        </p:spPr>
        <p:txBody>
          <a:bodyPr>
            <a:normAutofit fontScale="70000" lnSpcReduction="20000"/>
          </a:bodyPr>
          <a:lstStyle/>
          <a:p>
            <a:r>
              <a:rPr lang="el-GR" dirty="0" smtClean="0"/>
              <a:t>Συζητήστε πώς γίνεται έως τώρα η συνεργασία με τους συγγενείς των ενοίκων. </a:t>
            </a:r>
          </a:p>
          <a:p>
            <a:r>
              <a:rPr lang="el-GR" dirty="0" smtClean="0"/>
              <a:t>Διαβάστε τον Εσωτερικό Κανονισμό (σελίδες 24 - 28).  Υπάρχουν διαφορές σε σχέση με τη διαδικασία που ακολουθείτε ως τώρα και ποιες είναι αυτές?</a:t>
            </a:r>
          </a:p>
          <a:p>
            <a:r>
              <a:rPr lang="el-GR" dirty="0" smtClean="0"/>
              <a:t>Διαλέξτε τουλάχιστον ένα ένοικο και σκεφτείτε τι αλλαγές χρειάζεται να γίνουν όσον αφορά τη σχέση και συνεργασία που έχει ο ένοικος και η μονάδα με την οικογένεια. Μπορείτε να διαλέξετε και  ένοικο ο οποίος δεν έχει καθόλου επαφή με συγγενείς  ή "έχει χαθεί" η σχέση με τους συγγενείς.  Η περιγραφή του πλάνου αυτού χρειάζεται να είναι πλήρης, σύμφωνα με τον ΕΚ.   </a:t>
            </a:r>
          </a:p>
          <a:p>
            <a:r>
              <a:rPr lang="el-GR" dirty="0" smtClean="0"/>
              <a:t>Παρουσιάστε στην ολομέλεια τον τρόπο με τον οποίο θα δρομολογήσετε τη συνεργασία με την οικογένεια.  Να συμπεριλάβετε όσο το δυνατόν περισσότερες πληροφορίες καταγράφονται στον ΕΚ και θεωρείτε ότι είναι σημαντικό να γνωρίζουν οι συνεργάτες σας. </a:t>
            </a:r>
          </a:p>
          <a:p>
            <a:endParaRPr lang="el-GR" dirty="0" smtClean="0"/>
          </a:p>
          <a:p>
            <a:endParaRPr lang="el-GR"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ΑΝΑΘΕΣΗ 3η </a:t>
            </a:r>
            <a:endParaRPr lang="el-GR" dirty="0"/>
          </a:p>
        </p:txBody>
      </p:sp>
      <p:sp>
        <p:nvSpPr>
          <p:cNvPr id="3" name="2 - Θέση περιεχομένου"/>
          <p:cNvSpPr>
            <a:spLocks noGrp="1"/>
          </p:cNvSpPr>
          <p:nvPr>
            <p:ph idx="1"/>
          </p:nvPr>
        </p:nvSpPr>
        <p:spPr/>
        <p:txBody>
          <a:bodyPr/>
          <a:lstStyle/>
          <a:p>
            <a:r>
              <a:rPr lang="el-GR" dirty="0" smtClean="0"/>
              <a:t>Διαλέξτε τουλάχιστον ένα άρθρο/ κεφάλαιο του ΕΚ και αναφέρετε παραδείγματα από την κλινική πράξη που σχετίζονται με το άρθρο.</a:t>
            </a:r>
          </a:p>
          <a:p>
            <a:r>
              <a:rPr lang="el-GR" b="1" u="sng" dirty="0" smtClean="0"/>
              <a:t>Εκτός από :  </a:t>
            </a:r>
          </a:p>
          <a:p>
            <a:pPr>
              <a:buFontTx/>
              <a:buChar char="-"/>
            </a:pPr>
            <a:r>
              <a:rPr lang="el-GR" dirty="0" smtClean="0"/>
              <a:t>Συμβόλαιο μελών </a:t>
            </a:r>
          </a:p>
          <a:p>
            <a:pPr>
              <a:buFontTx/>
              <a:buChar char="-"/>
            </a:pPr>
            <a:r>
              <a:rPr lang="el-GR" dirty="0" smtClean="0"/>
              <a:t>Δικαιώματα και υποχρεώσεις ενοίκων</a:t>
            </a:r>
          </a:p>
          <a:p>
            <a:pPr>
              <a:buFontTx/>
              <a:buChar char="-"/>
            </a:pPr>
            <a:r>
              <a:rPr lang="el-GR" dirty="0" smtClean="0"/>
              <a:t>Διαχείριση υποτροπής </a:t>
            </a:r>
          </a:p>
          <a:p>
            <a:pPr>
              <a:buFontTx/>
              <a:buChar char="-"/>
            </a:pPr>
            <a:r>
              <a:rPr lang="el-GR" dirty="0" smtClean="0"/>
              <a:t>Συνεργασία με την οικογένεια </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how-will-internet-of-things-impact-your-everyday-life.jpg"/>
          <p:cNvPicPr>
            <a:picLocks noChangeAspect="1"/>
          </p:cNvPicPr>
          <p:nvPr/>
        </p:nvPicPr>
        <p:blipFill>
          <a:blip r:embed="rId2" cstate="print"/>
          <a:srcRect l="21053" r="21052"/>
          <a:stretch>
            <a:fillRect/>
          </a:stretch>
        </p:blipFill>
        <p:spPr>
          <a:xfrm>
            <a:off x="6786546" y="1928802"/>
            <a:ext cx="2357454" cy="2265013"/>
          </a:xfrm>
          <a:prstGeom prst="rect">
            <a:avLst/>
          </a:prstGeom>
        </p:spPr>
      </p:pic>
      <p:sp>
        <p:nvSpPr>
          <p:cNvPr id="2" name="1 - Τίτλος"/>
          <p:cNvSpPr>
            <a:spLocks noGrp="1"/>
          </p:cNvSpPr>
          <p:nvPr>
            <p:ph type="title"/>
          </p:nvPr>
        </p:nvSpPr>
        <p:spPr/>
        <p:txBody>
          <a:bodyPr>
            <a:normAutofit fontScale="90000"/>
          </a:bodyPr>
          <a:lstStyle/>
          <a:p>
            <a:r>
              <a:rPr lang="el-GR" b="1" dirty="0" smtClean="0"/>
              <a:t>Κεφάλαιο Α’ : </a:t>
            </a:r>
            <a:r>
              <a:rPr lang="el-GR" b="1" cap="all" dirty="0" err="1" smtClean="0"/>
              <a:t>ΠλαΙσιο</a:t>
            </a:r>
            <a:r>
              <a:rPr lang="el-GR" b="1" cap="all" dirty="0" smtClean="0"/>
              <a:t> </a:t>
            </a:r>
            <a:r>
              <a:rPr lang="el-GR" b="1" cap="all" dirty="0" err="1" smtClean="0"/>
              <a:t>ΛειτουΡΓΙαΣ</a:t>
            </a:r>
            <a:r>
              <a:rPr lang="el-GR" b="1" cap="all" dirty="0" smtClean="0"/>
              <a:t> </a:t>
            </a:r>
            <a:r>
              <a:rPr lang="el-GR" b="1" cap="all" dirty="0" err="1" smtClean="0"/>
              <a:t>ΔομΗΣ</a:t>
            </a:r>
            <a:endParaRPr lang="el-GR" dirty="0"/>
          </a:p>
        </p:txBody>
      </p:sp>
      <p:sp>
        <p:nvSpPr>
          <p:cNvPr id="3" name="2 - Θέση περιεχομένου"/>
          <p:cNvSpPr>
            <a:spLocks noGrp="1"/>
          </p:cNvSpPr>
          <p:nvPr>
            <p:ph idx="1"/>
          </p:nvPr>
        </p:nvSpPr>
        <p:spPr>
          <a:xfrm>
            <a:off x="457200" y="1600200"/>
            <a:ext cx="8229600" cy="5043510"/>
          </a:xfrm>
        </p:spPr>
        <p:txBody>
          <a:bodyPr>
            <a:normAutofit fontScale="92500" lnSpcReduction="10000"/>
          </a:bodyPr>
          <a:lstStyle/>
          <a:p>
            <a:r>
              <a:rPr lang="el-GR" b="1" dirty="0" smtClean="0"/>
              <a:t>Άρθρο 5</a:t>
            </a:r>
            <a:r>
              <a:rPr lang="el-GR" dirty="0" smtClean="0"/>
              <a:t>: Παρεχόμενες υπηρεσίες και δραστηριότητες καθημερινής ζωής </a:t>
            </a:r>
          </a:p>
          <a:p>
            <a:endParaRPr lang="el-GR" dirty="0" smtClean="0"/>
          </a:p>
          <a:p>
            <a:pPr>
              <a:buNone/>
            </a:pPr>
            <a:r>
              <a:rPr lang="el-GR" dirty="0" smtClean="0"/>
              <a:t>- Εκπαίδευση βασικών δεξιοτήτων,</a:t>
            </a:r>
          </a:p>
          <a:p>
            <a:pPr>
              <a:buNone/>
            </a:pPr>
            <a:r>
              <a:rPr lang="el-GR" dirty="0" smtClean="0"/>
              <a:t>- ΑΘΠ, </a:t>
            </a:r>
          </a:p>
          <a:p>
            <a:pPr>
              <a:buNone/>
            </a:pPr>
            <a:r>
              <a:rPr lang="el-GR" dirty="0" smtClean="0"/>
              <a:t>- Επαγγελματική εκπαίδευση και απασχόληση, υποτροπές - αντιμετώπιση οξέων, </a:t>
            </a:r>
          </a:p>
          <a:p>
            <a:pPr>
              <a:buNone/>
            </a:pPr>
            <a:r>
              <a:rPr lang="el-GR" dirty="0" smtClean="0"/>
              <a:t>- Αντιμετώπιση παθολογικών προβλημάτων, απώλεια μέλους,</a:t>
            </a:r>
          </a:p>
          <a:p>
            <a:pPr>
              <a:buNone/>
            </a:pPr>
            <a:r>
              <a:rPr lang="el-GR" dirty="0" smtClean="0"/>
              <a:t> - Απώλεια οικείου προσώπου μέλους</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Κεφάλαιο Α’ : </a:t>
            </a:r>
            <a:r>
              <a:rPr lang="el-GR" b="1" cap="all" dirty="0" err="1" smtClean="0"/>
              <a:t>ΠλαΙσιο</a:t>
            </a:r>
            <a:r>
              <a:rPr lang="el-GR" b="1" cap="all" dirty="0" smtClean="0"/>
              <a:t> </a:t>
            </a:r>
            <a:r>
              <a:rPr lang="el-GR" b="1" cap="all" dirty="0" err="1" smtClean="0"/>
              <a:t>ΛειτουΡΓΙαΣ</a:t>
            </a:r>
            <a:r>
              <a:rPr lang="el-GR" b="1" cap="all" dirty="0" smtClean="0"/>
              <a:t> </a:t>
            </a:r>
            <a:r>
              <a:rPr lang="el-GR" b="1" cap="all" dirty="0" err="1" smtClean="0"/>
              <a:t>ΔομΗΣ</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b="1" dirty="0" smtClean="0"/>
              <a:t>Άρθρο 6:</a:t>
            </a:r>
            <a:r>
              <a:rPr lang="el-GR" dirty="0" smtClean="0"/>
              <a:t> Ένοικοι</a:t>
            </a:r>
          </a:p>
          <a:p>
            <a:r>
              <a:rPr lang="el-GR" b="1" dirty="0" smtClean="0"/>
              <a:t>Άρθρο 7</a:t>
            </a:r>
            <a:r>
              <a:rPr lang="el-GR" dirty="0" smtClean="0"/>
              <a:t>: Διαδικασία ένταξης </a:t>
            </a:r>
          </a:p>
          <a:p>
            <a:r>
              <a:rPr lang="el-GR" b="1" dirty="0" smtClean="0"/>
              <a:t>Άρθρο 8</a:t>
            </a:r>
            <a:r>
              <a:rPr lang="el-GR" dirty="0" smtClean="0"/>
              <a:t>: Πλαίσιο παραμονής στο οικοτροφείο</a:t>
            </a:r>
          </a:p>
          <a:p>
            <a:r>
              <a:rPr lang="el-GR" b="1" dirty="0" smtClean="0"/>
              <a:t>Άρθρο 9</a:t>
            </a:r>
            <a:r>
              <a:rPr lang="el-GR" dirty="0" smtClean="0"/>
              <a:t>: Συνεργασία με την οικογένεια </a:t>
            </a:r>
          </a:p>
          <a:p>
            <a:pPr>
              <a:buFontTx/>
              <a:buChar char="-"/>
            </a:pPr>
            <a:r>
              <a:rPr lang="el-GR" dirty="0" smtClean="0"/>
              <a:t>Στόχος και περιεχόμενο συνεργασίας </a:t>
            </a:r>
          </a:p>
          <a:p>
            <a:pPr>
              <a:buFontTx/>
              <a:buChar char="-"/>
            </a:pPr>
            <a:r>
              <a:rPr lang="el-GR" dirty="0" smtClean="0"/>
              <a:t>Μεθοδολογία </a:t>
            </a:r>
          </a:p>
          <a:p>
            <a:pPr>
              <a:buFontTx/>
              <a:buChar char="-"/>
            </a:pPr>
            <a:r>
              <a:rPr lang="el-GR" dirty="0" smtClean="0"/>
              <a:t>Συμμετοχή της οικογένειας στο ΑΘΠ του ενοίκου</a:t>
            </a:r>
          </a:p>
          <a:p>
            <a:pPr>
              <a:buFontTx/>
              <a:buChar char="-"/>
            </a:pPr>
            <a:r>
              <a:rPr lang="el-GR" dirty="0" smtClean="0"/>
              <a:t>Επίσκεψη συγγενών και συζήτηση με μέλος του προσωπικού για την πορεία του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285728"/>
            <a:ext cx="8229600" cy="1357322"/>
          </a:xfrm>
        </p:spPr>
        <p:txBody>
          <a:bodyPr>
            <a:normAutofit fontScale="90000"/>
          </a:bodyPr>
          <a:lstStyle/>
          <a:p>
            <a:r>
              <a:rPr lang="el-GR" b="1" dirty="0" smtClean="0">
                <a:solidFill>
                  <a:srgbClr val="92D050"/>
                </a:solidFill>
              </a:rPr>
              <a:t>Κεφάλαιο Β’ : ΠΛΑΙΣΙΟ ΛΕΙΤΟΥΡΓΙΑΣ ΠΟΛΥΚΛΑΔΙΚΗΣ ΘΕΡΑΠΕΥΤΙΚΗΣ ΟΜΑΔΑΣ</a:t>
            </a:r>
            <a:endParaRPr lang="el-GR" b="1" dirty="0">
              <a:solidFill>
                <a:srgbClr val="92D050"/>
              </a:solidFill>
            </a:endParaRPr>
          </a:p>
        </p:txBody>
      </p:sp>
      <p:sp>
        <p:nvSpPr>
          <p:cNvPr id="3" name="2 - Θέση περιεχομένου"/>
          <p:cNvSpPr>
            <a:spLocks noGrp="1"/>
          </p:cNvSpPr>
          <p:nvPr>
            <p:ph idx="1"/>
          </p:nvPr>
        </p:nvSpPr>
        <p:spPr>
          <a:xfrm>
            <a:off x="500034" y="1928802"/>
            <a:ext cx="8229600" cy="4525963"/>
          </a:xfrm>
        </p:spPr>
        <p:txBody>
          <a:bodyPr>
            <a:normAutofit fontScale="85000" lnSpcReduction="10000"/>
          </a:bodyPr>
          <a:lstStyle/>
          <a:p>
            <a:r>
              <a:rPr lang="el-GR" b="1" dirty="0" smtClean="0"/>
              <a:t>Άρθρο 9</a:t>
            </a:r>
            <a:r>
              <a:rPr lang="el-GR" dirty="0" smtClean="0"/>
              <a:t>: Καθήκοντα και αρμοδιότητες της θεραπευτικής ομάδας </a:t>
            </a:r>
          </a:p>
          <a:p>
            <a:r>
              <a:rPr lang="el-GR" b="1" dirty="0" smtClean="0"/>
              <a:t>Άρθρο 10</a:t>
            </a:r>
            <a:r>
              <a:rPr lang="el-GR" dirty="0" smtClean="0"/>
              <a:t>: Γενικά καθήκοντα της ΠΘΟ</a:t>
            </a:r>
          </a:p>
          <a:p>
            <a:r>
              <a:rPr lang="el-GR" b="1" dirty="0" smtClean="0"/>
              <a:t>Άρθρο 11</a:t>
            </a:r>
            <a:r>
              <a:rPr lang="el-GR" dirty="0" smtClean="0"/>
              <a:t>: Ειδικά καθήκοντα της ΠΘΟ</a:t>
            </a:r>
          </a:p>
          <a:p>
            <a:r>
              <a:rPr lang="el-GR" b="1" dirty="0" smtClean="0"/>
              <a:t>Άρθρο 12</a:t>
            </a:r>
            <a:r>
              <a:rPr lang="el-GR" dirty="0" smtClean="0"/>
              <a:t>: Αρμοδιότητες μελών της ΠΘΟ</a:t>
            </a:r>
          </a:p>
          <a:p>
            <a:pPr>
              <a:buFontTx/>
              <a:buChar char="-"/>
            </a:pPr>
            <a:r>
              <a:rPr lang="el-GR" dirty="0" smtClean="0"/>
              <a:t>Πρόσωπο αναφοράς </a:t>
            </a:r>
          </a:p>
          <a:p>
            <a:pPr>
              <a:buFontTx/>
              <a:buChar char="-"/>
            </a:pPr>
            <a:r>
              <a:rPr lang="el-GR" dirty="0" smtClean="0"/>
              <a:t>Υπεύθυνος βάρδιας </a:t>
            </a:r>
          </a:p>
          <a:p>
            <a:pPr>
              <a:buFontTx/>
              <a:buChar char="-"/>
            </a:pPr>
            <a:r>
              <a:rPr lang="el-GR" dirty="0" smtClean="0"/>
              <a:t>Βάρδια μελών </a:t>
            </a:r>
          </a:p>
          <a:p>
            <a:pPr>
              <a:buFontTx/>
              <a:buChar char="-"/>
            </a:pPr>
            <a:r>
              <a:rPr lang="el-GR" dirty="0" smtClean="0"/>
              <a:t>Βάρδιες επιφυλακής </a:t>
            </a:r>
          </a:p>
          <a:p>
            <a:pPr>
              <a:buFontTx/>
              <a:buChar char="-"/>
            </a:pPr>
            <a:r>
              <a:rPr lang="el-GR" dirty="0" smtClean="0"/>
              <a:t>Υποχρεώσεις των εργαζομένων κατά τις εκδηλώσεις</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Κεφάλαιο Β’ : ΠΛΑΙΣΙΟ ΛΕΙΤΟΥΡΓΙΑΣ ΠΟΛΥΚΛΑΔΙΚΗΣ ΘΕΡΑΠΕΥΤΙΚΗΣ ΟΜΑΔΑΣ</a:t>
            </a:r>
            <a:endParaRPr lang="el-GR" dirty="0"/>
          </a:p>
        </p:txBody>
      </p:sp>
      <p:sp>
        <p:nvSpPr>
          <p:cNvPr id="3" name="2 - Θέση περιεχομένου"/>
          <p:cNvSpPr>
            <a:spLocks noGrp="1"/>
          </p:cNvSpPr>
          <p:nvPr>
            <p:ph idx="1"/>
          </p:nvPr>
        </p:nvSpPr>
        <p:spPr>
          <a:xfrm>
            <a:off x="500034" y="1928802"/>
            <a:ext cx="8229600" cy="4525963"/>
          </a:xfrm>
        </p:spPr>
        <p:txBody>
          <a:bodyPr>
            <a:normAutofit/>
          </a:bodyPr>
          <a:lstStyle/>
          <a:p>
            <a:r>
              <a:rPr lang="el-GR" b="1" dirty="0" smtClean="0"/>
              <a:t>Άρθρο 13</a:t>
            </a:r>
            <a:r>
              <a:rPr lang="el-GR" dirty="0" smtClean="0"/>
              <a:t>: Υποστήριξη του προσωπικού – Εκπαίδευση – Εποπτεία </a:t>
            </a:r>
          </a:p>
          <a:p>
            <a:pPr>
              <a:buFontTx/>
              <a:buChar char="-"/>
            </a:pPr>
            <a:r>
              <a:rPr lang="el-GR" dirty="0" smtClean="0"/>
              <a:t>Εξωτερικός επόπτης </a:t>
            </a:r>
          </a:p>
          <a:p>
            <a:pPr>
              <a:buFontTx/>
              <a:buChar char="-"/>
            </a:pPr>
            <a:r>
              <a:rPr lang="el-GR" dirty="0" smtClean="0"/>
              <a:t>Προγράμματα εκπαίδευσης για το προσωπικό </a:t>
            </a:r>
          </a:p>
          <a:p>
            <a:pPr>
              <a:buFontTx/>
              <a:buChar char="-"/>
            </a:pPr>
            <a:endParaRPr lang="el-GR" dirty="0" smtClean="0"/>
          </a:p>
        </p:txBody>
      </p:sp>
      <p:pic>
        <p:nvPicPr>
          <p:cNvPr id="4" name="3 - Εικόνα" descr="ek.jpg"/>
          <p:cNvPicPr>
            <a:picLocks noChangeAspect="1"/>
          </p:cNvPicPr>
          <p:nvPr/>
        </p:nvPicPr>
        <p:blipFill>
          <a:blip r:embed="rId2" cstate="print"/>
          <a:stretch>
            <a:fillRect/>
          </a:stretch>
        </p:blipFill>
        <p:spPr>
          <a:xfrm>
            <a:off x="1857356" y="4357694"/>
            <a:ext cx="4915681" cy="22860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Κεφάλαιο Β’ : ΠΛΑΙΣΙΟ ΛΕΙΤΟΥΡΓΙΑΣ ΠΟΛΥΚΛΑΔΙΚΗΣ ΘΕΡΑΠΕΥΤΙΚΗΣ ΟΜΑΔΑΣ</a:t>
            </a:r>
            <a:endParaRPr lang="el-GR" dirty="0"/>
          </a:p>
        </p:txBody>
      </p:sp>
      <p:sp>
        <p:nvSpPr>
          <p:cNvPr id="3" name="2 - Θέση περιεχομένου"/>
          <p:cNvSpPr>
            <a:spLocks noGrp="1"/>
          </p:cNvSpPr>
          <p:nvPr>
            <p:ph idx="1"/>
          </p:nvPr>
        </p:nvSpPr>
        <p:spPr>
          <a:xfrm>
            <a:off x="457200" y="1600200"/>
            <a:ext cx="8229600" cy="4972072"/>
          </a:xfrm>
        </p:spPr>
        <p:txBody>
          <a:bodyPr>
            <a:normAutofit/>
          </a:bodyPr>
          <a:lstStyle/>
          <a:p>
            <a:endParaRPr lang="el-GR" b="1" dirty="0" smtClean="0"/>
          </a:p>
          <a:p>
            <a:endParaRPr lang="el-GR" b="1" dirty="0" smtClean="0"/>
          </a:p>
          <a:p>
            <a:endParaRPr lang="el-GR" b="1" dirty="0" smtClean="0"/>
          </a:p>
          <a:p>
            <a:endParaRPr lang="el-GR" b="1" dirty="0" smtClean="0"/>
          </a:p>
          <a:p>
            <a:r>
              <a:rPr lang="el-GR" b="1" dirty="0" smtClean="0"/>
              <a:t>Άρθρο 14</a:t>
            </a:r>
            <a:r>
              <a:rPr lang="el-GR" dirty="0" smtClean="0"/>
              <a:t>: Συναντήσεις ΠΘΟ</a:t>
            </a:r>
          </a:p>
          <a:p>
            <a:pPr>
              <a:buFontTx/>
              <a:buChar char="-"/>
            </a:pPr>
            <a:r>
              <a:rPr lang="el-GR" dirty="0" smtClean="0"/>
              <a:t>Ομάδα προσωπικού </a:t>
            </a:r>
          </a:p>
          <a:p>
            <a:pPr>
              <a:buFontTx/>
              <a:buChar char="-"/>
            </a:pPr>
            <a:r>
              <a:rPr lang="el-GR" dirty="0" smtClean="0"/>
              <a:t>Ομάδα προσωπικού – ενοίκων (Κοινοτική Ομάδα) </a:t>
            </a:r>
          </a:p>
          <a:p>
            <a:endParaRPr lang="el-GR" dirty="0"/>
          </a:p>
        </p:txBody>
      </p:sp>
      <p:pic>
        <p:nvPicPr>
          <p:cNvPr id="4" name="3 - Εικόνα" descr="workinggroup.jpg"/>
          <p:cNvPicPr>
            <a:picLocks noChangeAspect="1"/>
          </p:cNvPicPr>
          <p:nvPr/>
        </p:nvPicPr>
        <p:blipFill>
          <a:blip r:embed="rId2" cstate="print"/>
          <a:srcRect r="6521"/>
          <a:stretch>
            <a:fillRect/>
          </a:stretch>
        </p:blipFill>
        <p:spPr>
          <a:xfrm>
            <a:off x="5643570" y="1071546"/>
            <a:ext cx="3500430" cy="400052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Κεφάλαιο Β’ : ΠΛΑΙΣΙΟ ΛΕΙΤΟΥΡΓΙΑΣ ΠΟΛΥΚΛΑΔΙΚΗΣ ΘΕΡΑΠΕΥΤΙΚΗΣ ΟΜΑΔΑΣ</a:t>
            </a:r>
            <a:endParaRPr lang="el-GR" dirty="0"/>
          </a:p>
        </p:txBody>
      </p:sp>
      <p:sp>
        <p:nvSpPr>
          <p:cNvPr id="3" name="2 - Θέση περιεχομένου"/>
          <p:cNvSpPr>
            <a:spLocks noGrp="1"/>
          </p:cNvSpPr>
          <p:nvPr>
            <p:ph idx="1"/>
          </p:nvPr>
        </p:nvSpPr>
        <p:spPr/>
        <p:txBody>
          <a:bodyPr/>
          <a:lstStyle/>
          <a:p>
            <a:endParaRPr lang="el-GR" b="1" dirty="0" smtClean="0"/>
          </a:p>
          <a:p>
            <a:r>
              <a:rPr lang="el-GR" b="1" dirty="0" smtClean="0"/>
              <a:t>Άρθρο 15</a:t>
            </a:r>
            <a:r>
              <a:rPr lang="el-GR" dirty="0" smtClean="0"/>
              <a:t>: Διασφάλιση της ποιότητας στη φροντίδα ψυχικής υγείας – Αξιολόγηση / </a:t>
            </a:r>
            <a:r>
              <a:rPr lang="el-GR" dirty="0" err="1" smtClean="0"/>
              <a:t>Αυτοαξιολόγηση</a:t>
            </a:r>
            <a:endParaRPr lang="el-GR" dirty="0" smtClean="0"/>
          </a:p>
          <a:p>
            <a:endParaRPr lang="el-GR" dirty="0"/>
          </a:p>
        </p:txBody>
      </p:sp>
      <p:pic>
        <p:nvPicPr>
          <p:cNvPr id="4" name="3 - Εικόνα" descr="fostiras-poiotita.jpg"/>
          <p:cNvPicPr>
            <a:picLocks noChangeAspect="1"/>
          </p:cNvPicPr>
          <p:nvPr/>
        </p:nvPicPr>
        <p:blipFill>
          <a:blip r:embed="rId2" cstate="print"/>
          <a:stretch>
            <a:fillRect/>
          </a:stretch>
        </p:blipFill>
        <p:spPr>
          <a:xfrm>
            <a:off x="2000232" y="3714752"/>
            <a:ext cx="5311652" cy="31432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357166"/>
            <a:ext cx="8229600" cy="1428760"/>
          </a:xfrm>
        </p:spPr>
        <p:txBody>
          <a:bodyPr>
            <a:normAutofit fontScale="90000"/>
          </a:bodyPr>
          <a:lstStyle/>
          <a:p>
            <a:r>
              <a:rPr lang="el-GR" b="1" dirty="0" smtClean="0">
                <a:solidFill>
                  <a:srgbClr val="92D050"/>
                </a:solidFill>
              </a:rPr>
              <a:t>Κεφάλαιο Γ’ : ΕΝΤΑΞΗ ΤΟΥ ΟΙΚΟΤΡΟΦΕΙΟΥ ΣΤΗΝ ΚΟΙΝΟΤΗΤΑ</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lstStyle/>
          <a:p>
            <a:endParaRPr lang="el-GR" b="1" dirty="0" smtClean="0"/>
          </a:p>
          <a:p>
            <a:r>
              <a:rPr lang="el-GR" b="1" dirty="0" smtClean="0"/>
              <a:t>Άρθρο 16: </a:t>
            </a:r>
            <a:r>
              <a:rPr lang="el-GR" dirty="0" smtClean="0"/>
              <a:t>Αγωγή – Ευαισθητοποίηση κοινότητας </a:t>
            </a:r>
          </a:p>
          <a:p>
            <a:pPr>
              <a:buNone/>
            </a:pPr>
            <a:endParaRPr lang="el-GR" dirty="0" smtClean="0"/>
          </a:p>
          <a:p>
            <a:r>
              <a:rPr lang="el-GR" b="1" dirty="0" smtClean="0"/>
              <a:t>Άρθρο 17</a:t>
            </a:r>
            <a:r>
              <a:rPr lang="el-GR" dirty="0" smtClean="0"/>
              <a:t>: Εθελοντές </a:t>
            </a:r>
          </a:p>
        </p:txBody>
      </p:sp>
      <p:pic>
        <p:nvPicPr>
          <p:cNvPr id="4" name="3 - Εικόνα" descr="volunteer-2055043_1920.png"/>
          <p:cNvPicPr>
            <a:picLocks noChangeAspect="1"/>
          </p:cNvPicPr>
          <p:nvPr/>
        </p:nvPicPr>
        <p:blipFill>
          <a:blip r:embed="rId2" cstate="print"/>
          <a:stretch>
            <a:fillRect/>
          </a:stretch>
        </p:blipFill>
        <p:spPr>
          <a:xfrm>
            <a:off x="4286248" y="4403823"/>
            <a:ext cx="4857752" cy="2454177"/>
          </a:xfrm>
          <a:prstGeom prst="rect">
            <a:avLst/>
          </a:prstGeom>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828</Words>
  <Application>Microsoft Office PowerPoint</Application>
  <PresentationFormat>Προβολή στην οθόνη (4:3)</PresentationFormat>
  <Paragraphs>144</Paragraphs>
  <Slides>28</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28</vt:i4>
      </vt:variant>
    </vt:vector>
  </HeadingPairs>
  <TitlesOfParts>
    <vt:vector size="30" baseType="lpstr">
      <vt:lpstr>Θέμα του Office</vt:lpstr>
      <vt:lpstr>Acrobat Document</vt:lpstr>
      <vt:lpstr>Εσωτερικός Κανονισμός Λειτουργίας Οικοτροφείου 2013 </vt:lpstr>
      <vt:lpstr>Κεφάλαιο Α’ : ΠλαΙσιο ΛειτουΡΓΙαΣ ΔομΗΣ</vt:lpstr>
      <vt:lpstr>Κεφάλαιο Α’ : ΠλαΙσιο ΛειτουΡΓΙαΣ ΔομΗΣ</vt:lpstr>
      <vt:lpstr>Κεφάλαιο Α’ : ΠλαΙσιο ΛειτουΡΓΙαΣ ΔομΗΣ</vt:lpstr>
      <vt:lpstr>Κεφάλαιο Β’ : ΠΛΑΙΣΙΟ ΛΕΙΤΟΥΡΓΙΑΣ ΠΟΛΥΚΛΑΔΙΚΗΣ ΘΕΡΑΠΕΥΤΙΚΗΣ ΟΜΑΔΑΣ</vt:lpstr>
      <vt:lpstr>Κεφάλαιο Β’ : ΠΛΑΙΣΙΟ ΛΕΙΤΟΥΡΓΙΑΣ ΠΟΛΥΚΛΑΔΙΚΗΣ ΘΕΡΑΠΕΥΤΙΚΗΣ ΟΜΑΔΑΣ</vt:lpstr>
      <vt:lpstr>Κεφάλαιο Β’ : ΠΛΑΙΣΙΟ ΛΕΙΤΟΥΡΓΙΑΣ ΠΟΛΥΚΛΑΔΙΚΗΣ ΘΕΡΑΠΕΥΤΙΚΗΣ ΟΜΑΔΑΣ</vt:lpstr>
      <vt:lpstr>Κεφάλαιο Β’ : ΠΛΑΙΣΙΟ ΛΕΙΤΟΥΡΓΙΑΣ ΠΟΛΥΚΛΑΔΙΚΗΣ ΘΕΡΑΠΕΥΤΙΚΗΣ ΟΜΑΔΑΣ</vt:lpstr>
      <vt:lpstr>Κεφάλαιο Γ’ : ΕΝΤΑΞΗ ΤΟΥ ΟΙΚΟΤΡΟΦΕΙΟΥ ΣΤΗΝ ΚΟΙΝΟΤΗΤΑ </vt:lpstr>
      <vt:lpstr>Κεφάλαιο Δ’ : ΗΘΙΚΑ ΚΑΙ ΔΕΟΝΤΟΛΟΓΙΚΑ ΘΕΜΑΤΑ</vt:lpstr>
      <vt:lpstr>Κεφάλαιο Ε’ : ΠΕΡΙΒΑΛΛΟΝ ΟΙΚΟΤΡΟΦΕΙΟΥ</vt:lpstr>
      <vt:lpstr>Κεφάλαιο Στ’: ΔΙΟΙΚΗΤΙΚΗ ΚΑΙ  ΟΙΚΟΝΟΜΙΚΗ ΔΙΑΧΕΙΡΙΣΗ </vt:lpstr>
      <vt:lpstr>Κεφάλαιο Ζ’ : ΘΕΜΑΤΑ ΕΡΓΑΣΙΑΚΩΝ ΣΧΕΣΕΩΝ</vt:lpstr>
      <vt:lpstr>Κεφάλαιο Η’ : ΙΣΧΥΣ ΚΑΙ ΤΡΟΠΟΠΟΙΗΣΗ ΤΟΥ ΕΣΩΤΕΡΙΚΟΥ ΚΑΝΟΝΙΣΜΟΥ </vt:lpstr>
      <vt:lpstr>Διαφάνεια 15</vt:lpstr>
      <vt:lpstr>Παράρτημα 1</vt:lpstr>
      <vt:lpstr>Παράρτημα 2 </vt:lpstr>
      <vt:lpstr>Παράρτημα 3 </vt:lpstr>
      <vt:lpstr>Παράρτημα 4 </vt:lpstr>
      <vt:lpstr>Παράρτημα 5 </vt:lpstr>
      <vt:lpstr>Παράρτημα 6 </vt:lpstr>
      <vt:lpstr>Παράρτημα 7 </vt:lpstr>
      <vt:lpstr>Παράρτημα 8</vt:lpstr>
      <vt:lpstr>Παράρτημα 9</vt:lpstr>
      <vt:lpstr>Διαφάνεια 25</vt:lpstr>
      <vt:lpstr>ΑΝΑΘΕΣΗ 1η  </vt:lpstr>
      <vt:lpstr>ΑΝΑΘΕΣΗ 2η </vt:lpstr>
      <vt:lpstr>ΑΝΑΘΕΣΗ 3η </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User-PC</dc:creator>
  <cp:lastModifiedBy>user</cp:lastModifiedBy>
  <cp:revision>57</cp:revision>
  <dcterms:created xsi:type="dcterms:W3CDTF">2019-02-22T09:52:06Z</dcterms:created>
  <dcterms:modified xsi:type="dcterms:W3CDTF">2019-02-25T10:43:09Z</dcterms:modified>
</cp:coreProperties>
</file>