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2"/>
  </p:notesMasterIdLst>
  <p:sldIdLst>
    <p:sldId id="256" r:id="rId3"/>
    <p:sldId id="278" r:id="rId4"/>
    <p:sldId id="279" r:id="rId5"/>
    <p:sldId id="283" r:id="rId6"/>
    <p:sldId id="284" r:id="rId7"/>
    <p:sldId id="265" r:id="rId8"/>
    <p:sldId id="285" r:id="rId9"/>
    <p:sldId id="286" r:id="rId10"/>
    <p:sldId id="280" r:id="rId11"/>
    <p:sldId id="287" r:id="rId12"/>
    <p:sldId id="281" r:id="rId13"/>
    <p:sldId id="282" r:id="rId14"/>
    <p:sldId id="275" r:id="rId15"/>
    <p:sldId id="274" r:id="rId16"/>
    <p:sldId id="276" r:id="rId17"/>
    <p:sldId id="277" r:id="rId18"/>
    <p:sldId id="263" r:id="rId19"/>
    <p:sldId id="264" r:id="rId20"/>
    <p:sldId id="269" r:id="rId21"/>
    <p:sldId id="270" r:id="rId22"/>
    <p:sldId id="268" r:id="rId23"/>
    <p:sldId id="257" r:id="rId24"/>
    <p:sldId id="258" r:id="rId25"/>
    <p:sldId id="259" r:id="rId26"/>
    <p:sldId id="260" r:id="rId27"/>
    <p:sldId id="261" r:id="rId28"/>
    <p:sldId id="272" r:id="rId29"/>
    <p:sldId id="273" r:id="rId30"/>
    <p:sldId id="262"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106" d="100"/>
          <a:sy n="106" d="100"/>
        </p:scale>
        <p:origin x="-114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8C260-DE5A-4023-857C-9430795C9CE0}" type="datetimeFigureOut">
              <a:rPr lang="el-GR" smtClean="0"/>
              <a:pPr/>
              <a:t>1/6/2018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7FCFE-8A27-4CF6-8948-F5D9A8D4B6D6}" type="slidenum">
              <a:rPr lang="el-GR" smtClean="0"/>
              <a:pPr/>
              <a:t>‹#›</a:t>
            </a:fld>
            <a:endParaRPr lang="el-GR"/>
          </a:p>
        </p:txBody>
      </p:sp>
    </p:spTree>
    <p:extLst>
      <p:ext uri="{BB962C8B-B14F-4D97-AF65-F5344CB8AC3E}">
        <p14:creationId xmlns:p14="http://schemas.microsoft.com/office/powerpoint/2010/main" xmlns="" val="234238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1"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2"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3"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4"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 name="25 - Ευθεία γραμμή σύνδεσης"/>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6"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7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28 - Έλλειψη"/>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29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30 - Έλλειψη"/>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31 - Έλλειψη"/>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7 - Τίτλος"/>
          <p:cNvSpPr>
            <a:spLocks noGrp="1"/>
          </p:cNvSpPr>
          <p:nvPr>
            <p:ph type="ctrTitle"/>
          </p:nvPr>
        </p:nvSpPr>
        <p:spPr>
          <a:xfrm>
            <a:off x="2286000" y="3124200"/>
            <a:ext cx="6172200" cy="1894362"/>
          </a:xfrm>
        </p:spPr>
        <p:txBody>
          <a:bodyPr/>
          <a:lstStyle>
            <a:lvl1pPr>
              <a:defRPr b="1"/>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2" name="27 - Θέση ημερομηνίας"/>
          <p:cNvSpPr>
            <a:spLocks noGrp="1"/>
          </p:cNvSpPr>
          <p:nvPr>
            <p:ph type="dt" sz="half" idx="10"/>
          </p:nvPr>
        </p:nvSpPr>
        <p:spPr bwMode="auto">
          <a:xfrm rot="5400000">
            <a:off x="7764463" y="1174750"/>
            <a:ext cx="2286000" cy="381000"/>
          </a:xfrm>
        </p:spPr>
        <p:txBody>
          <a:bodyPr/>
          <a:lstStyle>
            <a:lvl1pPr>
              <a:defRPr/>
            </a:lvl1pPr>
          </a:lstStyle>
          <a:p>
            <a:pPr>
              <a:defRPr/>
            </a:pPr>
            <a:endParaRPr lang="es-ES">
              <a:solidFill>
                <a:srgbClr val="B13F9A"/>
              </a:solidFill>
            </a:endParaRPr>
          </a:p>
        </p:txBody>
      </p:sp>
      <p:sp>
        <p:nvSpPr>
          <p:cNvPr id="23" name="16 - Θέση υποσέλιδου"/>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solidFill>
                <a:srgbClr val="B13F9A"/>
              </a:solidFill>
            </a:endParaRPr>
          </a:p>
        </p:txBody>
      </p:sp>
      <p:sp>
        <p:nvSpPr>
          <p:cNvPr id="24" name="28 - Θέση αριθμού διαφάνειας"/>
          <p:cNvSpPr>
            <a:spLocks noGrp="1"/>
          </p:cNvSpPr>
          <p:nvPr>
            <p:ph type="sldNum" sz="quarter" idx="12"/>
          </p:nvPr>
        </p:nvSpPr>
        <p:spPr bwMode="auto">
          <a:xfrm>
            <a:off x="1325563" y="4929188"/>
            <a:ext cx="609600" cy="517525"/>
          </a:xfrm>
        </p:spPr>
        <p:txBody>
          <a:bodyPr/>
          <a:lstStyle>
            <a:lvl1pPr>
              <a:defRPr/>
            </a:lvl1pPr>
          </a:lstStyle>
          <a:p>
            <a:pPr>
              <a:defRPr/>
            </a:pPr>
            <a:fld id="{768392CB-8972-4BCB-A121-60BDEA772B8A}" type="slidenum">
              <a:rPr lang="es-ES"/>
              <a:pPr>
                <a:defRPr/>
              </a:pPr>
              <a:t>‹#›</a:t>
            </a:fld>
            <a:endParaRPr lang="es-ES" dirty="0"/>
          </a:p>
        </p:txBody>
      </p:sp>
    </p:spTree>
    <p:extLst>
      <p:ext uri="{BB962C8B-B14F-4D97-AF65-F5344CB8AC3E}">
        <p14:creationId xmlns:p14="http://schemas.microsoft.com/office/powerpoint/2010/main" xmlns="" val="3489316811"/>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D9BBA9FF-C22B-4983-B13F-36F902E8E8E7}" type="slidenum">
              <a:rPr lang="es-ES"/>
              <a:pPr>
                <a:defRPr/>
              </a:pPr>
              <a:t>‹#›</a:t>
            </a:fld>
            <a:endParaRPr lang="es-ES" dirty="0"/>
          </a:p>
        </p:txBody>
      </p:sp>
    </p:spTree>
    <p:extLst>
      <p:ext uri="{BB962C8B-B14F-4D97-AF65-F5344CB8AC3E}">
        <p14:creationId xmlns:p14="http://schemas.microsoft.com/office/powerpoint/2010/main" xmlns="" val="1207216646"/>
      </p:ext>
    </p:extLst>
  </p:cSld>
  <p:clrMapOvr>
    <a:masterClrMapping/>
  </p:clrMapOvr>
  <p:transition spd="slow">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A5F85192-B029-4C02-AC2B-D5E9AE0690A0}" type="slidenum">
              <a:rPr lang="es-ES"/>
              <a:pPr>
                <a:defRPr/>
              </a:pPr>
              <a:t>‹#›</a:t>
            </a:fld>
            <a:endParaRPr lang="es-ES" dirty="0"/>
          </a:p>
        </p:txBody>
      </p:sp>
    </p:spTree>
    <p:extLst>
      <p:ext uri="{BB962C8B-B14F-4D97-AF65-F5344CB8AC3E}">
        <p14:creationId xmlns:p14="http://schemas.microsoft.com/office/powerpoint/2010/main" xmlns="" val="2014894632"/>
      </p:ext>
    </p:extLst>
  </p:cSld>
  <p:clrMapOvr>
    <a:masterClrMapping/>
  </p:clrMapOvr>
  <p:transition spd="slow">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0D522682-A2B8-4646-9938-41CA4426FA91}" type="datetimeFigureOut">
              <a:rPr lang="el-GR" smtClean="0"/>
              <a:pPr/>
              <a:t>1/6/2018</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F9EB61FF-B18D-465D-BA2D-AB6D5461960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0D522682-A2B8-4646-9938-41CA4426FA91}" type="datetimeFigureOut">
              <a:rPr lang="el-GR" smtClean="0"/>
              <a:pPr/>
              <a:t>1/6/2018</a:t>
            </a:fld>
            <a:endParaRPr lang="el-GR"/>
          </a:p>
        </p:txBody>
      </p:sp>
      <p:sp>
        <p:nvSpPr>
          <p:cNvPr id="9" name="Θέση αριθμού διαφάνειας 8"/>
          <p:cNvSpPr>
            <a:spLocks noGrp="1"/>
          </p:cNvSpPr>
          <p:nvPr>
            <p:ph type="sldNum" sz="quarter" idx="15"/>
          </p:nvPr>
        </p:nvSpPr>
        <p:spPr/>
        <p:txBody>
          <a:bodyPr rtlCol="0"/>
          <a:lstStyle/>
          <a:p>
            <a:fld id="{F9EB61FF-B18D-465D-BA2D-AB6D5461960C}" type="slidenum">
              <a:rPr lang="el-GR" smtClean="0"/>
              <a:pPr/>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0D522682-A2B8-4646-9938-41CA4426FA91}" type="datetimeFigureOut">
              <a:rPr lang="el-GR" smtClean="0"/>
              <a:pPr/>
              <a:t>1/6/2018</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F9EB61FF-B18D-465D-BA2D-AB6D5461960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0D522682-A2B8-4646-9938-41CA4426FA91}" type="datetimeFigureOut">
              <a:rPr lang="el-GR" smtClean="0"/>
              <a:pPr/>
              <a:t>1/6/2018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9EB61FF-B18D-465D-BA2D-AB6D5461960C}" type="slidenum">
              <a:rPr lang="el-GR" smtClean="0"/>
              <a:pPr/>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0D522682-A2B8-4646-9938-41CA4426FA91}" type="datetimeFigureOut">
              <a:rPr lang="el-GR" smtClean="0"/>
              <a:pPr/>
              <a:t>1/6/2018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9EB61FF-B18D-465D-BA2D-AB6D5461960C}" type="slidenum">
              <a:rPr lang="el-GR" smtClean="0"/>
              <a:pPr/>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0D522682-A2B8-4646-9938-41CA4426FA91}" type="datetimeFigureOut">
              <a:rPr lang="el-GR" smtClean="0"/>
              <a:pPr/>
              <a:t>1/6/2018</a:t>
            </a:fld>
            <a:endParaRPr lang="el-GR"/>
          </a:p>
        </p:txBody>
      </p:sp>
      <p:sp>
        <p:nvSpPr>
          <p:cNvPr id="7" name="Θέση αριθμού διαφάνειας 6"/>
          <p:cNvSpPr>
            <a:spLocks noGrp="1"/>
          </p:cNvSpPr>
          <p:nvPr>
            <p:ph type="sldNum" sz="quarter" idx="11"/>
          </p:nvPr>
        </p:nvSpPr>
        <p:spPr/>
        <p:txBody>
          <a:bodyPr rtlCol="0"/>
          <a:lstStyle/>
          <a:p>
            <a:fld id="{F9EB61FF-B18D-465D-BA2D-AB6D5461960C}" type="slidenum">
              <a:rPr lang="el-GR" smtClean="0"/>
              <a:pPr/>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D522682-A2B8-4646-9938-41CA4426FA91}" type="datetimeFigureOut">
              <a:rPr lang="el-GR" smtClean="0"/>
              <a:pPr/>
              <a:t>1/6/2018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9EB61FF-B18D-465D-BA2D-AB6D5461960C}"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0D522682-A2B8-4646-9938-41CA4426FA91}" type="datetimeFigureOut">
              <a:rPr lang="el-GR" smtClean="0"/>
              <a:pPr/>
              <a:t>1/6/2018</a:t>
            </a:fld>
            <a:endParaRPr lang="el-GR"/>
          </a:p>
        </p:txBody>
      </p:sp>
      <p:sp>
        <p:nvSpPr>
          <p:cNvPr id="22" name="Θέση αριθμού διαφάνειας 21"/>
          <p:cNvSpPr>
            <a:spLocks noGrp="1"/>
          </p:cNvSpPr>
          <p:nvPr>
            <p:ph type="sldNum" sz="quarter" idx="15"/>
          </p:nvPr>
        </p:nvSpPr>
        <p:spPr/>
        <p:txBody>
          <a:bodyPr rtlCol="0"/>
          <a:lstStyle/>
          <a:p>
            <a:fld id="{F9EB61FF-B18D-465D-BA2D-AB6D5461960C}" type="slidenum">
              <a:rPr lang="el-GR" smtClean="0"/>
              <a:pPr/>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457200" y="1600200"/>
            <a:ext cx="7467600" cy="48737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5" name="8 - Θέση αριθμού διαφάνειας"/>
          <p:cNvSpPr>
            <a:spLocks noGrp="1"/>
          </p:cNvSpPr>
          <p:nvPr>
            <p:ph type="sldNum" sz="quarter" idx="11"/>
          </p:nvPr>
        </p:nvSpPr>
        <p:spPr/>
        <p:txBody>
          <a:bodyPr rtlCol="0"/>
          <a:lstStyle>
            <a:lvl1pPr>
              <a:defRPr/>
            </a:lvl1pPr>
          </a:lstStyle>
          <a:p>
            <a:pPr>
              <a:defRPr/>
            </a:pPr>
            <a:fld id="{3985F129-CE20-44E3-8426-962863D67032}" type="slidenum">
              <a:rPr lang="es-ES"/>
              <a:pPr>
                <a:defRPr/>
              </a:pPr>
              <a:t>‹#›</a:t>
            </a:fld>
            <a:endParaRPr lang="es-ES" dirty="0"/>
          </a:p>
        </p:txBody>
      </p:sp>
      <p:sp>
        <p:nvSpPr>
          <p:cNvPr id="6" name="9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33631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0D522682-A2B8-4646-9938-41CA4426FA91}" type="datetimeFigureOut">
              <a:rPr lang="el-GR" smtClean="0"/>
              <a:pPr/>
              <a:t>1/6/2018</a:t>
            </a:fld>
            <a:endParaRPr lang="el-GR"/>
          </a:p>
        </p:txBody>
      </p:sp>
      <p:sp>
        <p:nvSpPr>
          <p:cNvPr id="18" name="Θέση αριθμού διαφάνειας 17"/>
          <p:cNvSpPr>
            <a:spLocks noGrp="1"/>
          </p:cNvSpPr>
          <p:nvPr>
            <p:ph type="sldNum" sz="quarter" idx="11"/>
          </p:nvPr>
        </p:nvSpPr>
        <p:spPr/>
        <p:txBody>
          <a:bodyPr rtlCol="0"/>
          <a:lstStyle/>
          <a:p>
            <a:fld id="{F9EB61FF-B18D-465D-BA2D-AB6D5461960C}" type="slidenum">
              <a:rPr lang="el-GR" smtClean="0"/>
              <a:pPr/>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0D522682-A2B8-4646-9938-41CA4426FA91}"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EB61FF-B18D-465D-BA2D-AB6D5461960C}"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0D522682-A2B8-4646-9938-41CA4426FA91}"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EB61FF-B18D-465D-BA2D-AB6D546196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9"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10"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11"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12"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13" name="25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26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27 - Έλλειψη"/>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28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9 - Έλλειψη"/>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30 - Έλλειψη"/>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31 - Ευθεία γραμμή σύνδεσης"/>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0" name="3 - Θέση ημερομηνίας"/>
          <p:cNvSpPr>
            <a:spLocks noGrp="1"/>
          </p:cNvSpPr>
          <p:nvPr>
            <p:ph type="dt" sz="half" idx="10"/>
          </p:nvPr>
        </p:nvSpPr>
        <p:spPr bwMode="auto">
          <a:xfrm rot="5400000">
            <a:off x="7762875" y="1169988"/>
            <a:ext cx="2286000" cy="381000"/>
          </a:xfrm>
        </p:spPr>
        <p:txBody>
          <a:bodyPr/>
          <a:lstStyle>
            <a:lvl1pPr>
              <a:defRPr/>
            </a:lvl1pPr>
          </a:lstStyle>
          <a:p>
            <a:pPr>
              <a:defRPr/>
            </a:pPr>
            <a:endParaRPr lang="es-ES">
              <a:solidFill>
                <a:srgbClr val="F4E7ED"/>
              </a:solidFill>
            </a:endParaRPr>
          </a:p>
        </p:txBody>
      </p:sp>
      <p:sp>
        <p:nvSpPr>
          <p:cNvPr id="21" name="4 - Θέση υποσέλιδου"/>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solidFill>
                <a:srgbClr val="F4E7ED"/>
              </a:solidFill>
            </a:endParaRPr>
          </a:p>
        </p:txBody>
      </p:sp>
      <p:sp>
        <p:nvSpPr>
          <p:cNvPr id="22" name="5 - Θέση αριθμού διαφάνειας"/>
          <p:cNvSpPr>
            <a:spLocks noGrp="1"/>
          </p:cNvSpPr>
          <p:nvPr>
            <p:ph type="sldNum" sz="quarter" idx="12"/>
          </p:nvPr>
        </p:nvSpPr>
        <p:spPr bwMode="auto">
          <a:xfrm>
            <a:off x="1339850" y="4929188"/>
            <a:ext cx="609600" cy="517525"/>
          </a:xfrm>
        </p:spPr>
        <p:txBody>
          <a:bodyPr/>
          <a:lstStyle>
            <a:lvl1pPr>
              <a:defRPr/>
            </a:lvl1pPr>
          </a:lstStyle>
          <a:p>
            <a:pPr>
              <a:defRPr/>
            </a:pPr>
            <a:fld id="{58E78AF2-64DB-436B-A3CA-E56839C7E6C8}" type="slidenum">
              <a:rPr lang="es-ES"/>
              <a:pPr>
                <a:defRPr/>
              </a:pPr>
              <a:t>‹#›</a:t>
            </a:fld>
            <a:endParaRPr lang="es-ES" dirty="0"/>
          </a:p>
        </p:txBody>
      </p:sp>
    </p:spTree>
    <p:extLst>
      <p:ext uri="{BB962C8B-B14F-4D97-AF65-F5344CB8AC3E}">
        <p14:creationId xmlns:p14="http://schemas.microsoft.com/office/powerpoint/2010/main" xmlns="" val="1258629797"/>
      </p:ext>
    </p:extLst>
  </p:cSld>
  <p:clrMapOvr>
    <a:overrideClrMapping bg1="dk1" tx1="lt1" bg2="dk2" tx2="lt2" accent1="accent1" accent2="accent2" accent3="accent3" accent4="accent4" accent5="accent5" accent6="accent6" hlink="hlink" folHlink="folHlink"/>
  </p:clrMapOvr>
  <p:transition spd="slow">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270248"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4E83F005-1C73-40E1-88B9-18EBD9F83DE8}" type="slidenum">
              <a:rPr lang="es-ES"/>
              <a:pPr>
                <a:defRPr/>
              </a:pPr>
              <a:t>‹#›</a:t>
            </a:fld>
            <a:endParaRPr lang="es-ES" dirty="0"/>
          </a:p>
        </p:txBody>
      </p:sp>
    </p:spTree>
    <p:extLst>
      <p:ext uri="{BB962C8B-B14F-4D97-AF65-F5344CB8AC3E}">
        <p14:creationId xmlns:p14="http://schemas.microsoft.com/office/powerpoint/2010/main" xmlns="" val="950818880"/>
      </p:ext>
    </p:extLst>
  </p:cSld>
  <p:clrMapOvr>
    <a:masterClrMapping/>
  </p:clrMapOvr>
  <p:transition spd="slow">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371975"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8"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E17F9BA3-6449-4D92-9E86-58E4CD9E5FD2}" type="slidenum">
              <a:rPr lang="es-ES"/>
              <a:pPr>
                <a:defRPr/>
              </a:pPr>
              <a:t>‹#›</a:t>
            </a:fld>
            <a:endParaRPr lang="es-ES" dirty="0"/>
          </a:p>
        </p:txBody>
      </p:sp>
    </p:spTree>
    <p:extLst>
      <p:ext uri="{BB962C8B-B14F-4D97-AF65-F5344CB8AC3E}">
        <p14:creationId xmlns:p14="http://schemas.microsoft.com/office/powerpoint/2010/main" xmlns="" val="2571862631"/>
      </p:ext>
    </p:extLst>
  </p:cSld>
  <p:clrMapOvr>
    <a:masterClrMapping/>
  </p:clrMapOvr>
  <p:transition spd="slow">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5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4" name="6 - Θέση αριθμού διαφάνειας"/>
          <p:cNvSpPr>
            <a:spLocks noGrp="1"/>
          </p:cNvSpPr>
          <p:nvPr>
            <p:ph type="sldNum" sz="quarter" idx="11"/>
          </p:nvPr>
        </p:nvSpPr>
        <p:spPr/>
        <p:txBody>
          <a:bodyPr rtlCol="0"/>
          <a:lstStyle>
            <a:lvl1pPr>
              <a:defRPr/>
            </a:lvl1pPr>
          </a:lstStyle>
          <a:p>
            <a:pPr>
              <a:defRPr/>
            </a:pPr>
            <a:fld id="{A438D1E2-9569-4C8B-8F28-B81246914275}" type="slidenum">
              <a:rPr lang="es-ES"/>
              <a:pPr>
                <a:defRPr/>
              </a:pPr>
              <a:t>‹#›</a:t>
            </a:fld>
            <a:endParaRPr lang="es-ES" dirty="0"/>
          </a:p>
        </p:txBody>
      </p:sp>
      <p:sp>
        <p:nvSpPr>
          <p:cNvPr id="5" name="7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3339993450"/>
      </p:ext>
    </p:extLst>
  </p:cSld>
  <p:clrMapOvr>
    <a:masterClrMapping/>
  </p:clrMapOvr>
  <p:transition spd="slow">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CEB35C2D-BB86-4378-8087-604A56C41E84}" type="slidenum">
              <a:rPr lang="es-ES"/>
              <a:pPr>
                <a:defRPr/>
              </a:pPr>
              <a:t>‹#›</a:t>
            </a:fld>
            <a:endParaRPr lang="es-ES" dirty="0"/>
          </a:p>
        </p:txBody>
      </p:sp>
    </p:spTree>
    <p:extLst>
      <p:ext uri="{BB962C8B-B14F-4D97-AF65-F5344CB8AC3E}">
        <p14:creationId xmlns:p14="http://schemas.microsoft.com/office/powerpoint/2010/main" xmlns="" val="3112334947"/>
      </p:ext>
    </p:extLst>
  </p:cSld>
  <p:clrMapOvr>
    <a:masterClrMapping/>
  </p:clrMapOvr>
  <p:transition spd="slow">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14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16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8" name="17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9" name="18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19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11" name="20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1 - Τίτλος"/>
          <p:cNvSpPr>
            <a:spLocks noGrp="1"/>
          </p:cNvSpPr>
          <p:nvPr>
            <p:ph type="title"/>
          </p:nvPr>
        </p:nvSpPr>
        <p:spPr>
          <a:xfrm rot="5400000">
            <a:off x="3371850" y="3200400"/>
            <a:ext cx="6309360" cy="457200"/>
          </a:xfrm>
        </p:spPr>
        <p:txBody>
          <a:bodyPr/>
          <a:lstStyle>
            <a:lvl1pPr algn="l">
              <a:buNone/>
              <a:defRPr sz="2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8" name="17 - Θέση περιεχομένου"/>
          <p:cNvSpPr>
            <a:spLocks noGrp="1"/>
          </p:cNvSpPr>
          <p:nvPr>
            <p:ph sz="quarter" idx="1"/>
          </p:nvPr>
        </p:nvSpPr>
        <p:spPr>
          <a:xfrm>
            <a:off x="304800" y="274320"/>
            <a:ext cx="5638800" cy="632764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20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21 - Θέση αριθμού διαφάνειας"/>
          <p:cNvSpPr>
            <a:spLocks noGrp="1"/>
          </p:cNvSpPr>
          <p:nvPr>
            <p:ph type="sldNum" sz="quarter" idx="11"/>
          </p:nvPr>
        </p:nvSpPr>
        <p:spPr/>
        <p:txBody>
          <a:bodyPr rtlCol="0"/>
          <a:lstStyle>
            <a:lvl1pPr>
              <a:defRPr/>
            </a:lvl1pPr>
          </a:lstStyle>
          <a:p>
            <a:pPr>
              <a:defRPr/>
            </a:pPr>
            <a:fld id="{E08485DB-7D80-4AB1-93FA-E716F19D4695}" type="slidenum">
              <a:rPr lang="es-ES"/>
              <a:pPr>
                <a:defRPr/>
              </a:pPr>
              <a:t>‹#›</a:t>
            </a:fld>
            <a:endParaRPr lang="es-ES" dirty="0"/>
          </a:p>
        </p:txBody>
      </p:sp>
      <p:sp>
        <p:nvSpPr>
          <p:cNvPr id="14" name="22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1188720424"/>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6" name="14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6 - Ευθεία γραμμή σύνδεσης"/>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8" name="17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18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10" name="19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1" name="20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2" name="1 - Τίτλος"/>
          <p:cNvSpPr>
            <a:spLocks noGrp="1"/>
          </p:cNvSpPr>
          <p:nvPr>
            <p:ph type="title"/>
          </p:nvPr>
        </p:nvSpPr>
        <p:spPr>
          <a:xfrm rot="5400000">
            <a:off x="3350133" y="3200400"/>
            <a:ext cx="6309360" cy="457200"/>
          </a:xfrm>
        </p:spPr>
        <p:txBody>
          <a:bodyPr/>
          <a:lstStyle>
            <a:lvl1pPr algn="l">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2" name="1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17 - Θέση αριθμού διαφάνειας"/>
          <p:cNvSpPr>
            <a:spLocks noGrp="1"/>
          </p:cNvSpPr>
          <p:nvPr>
            <p:ph type="sldNum" sz="quarter" idx="11"/>
          </p:nvPr>
        </p:nvSpPr>
        <p:spPr/>
        <p:txBody>
          <a:bodyPr rtlCol="0"/>
          <a:lstStyle>
            <a:lvl1pPr>
              <a:defRPr/>
            </a:lvl1pPr>
          </a:lstStyle>
          <a:p>
            <a:pPr>
              <a:defRPr/>
            </a:pPr>
            <a:fld id="{733D5AB1-5734-47F1-B725-070F2D1AA70C}" type="slidenum">
              <a:rPr lang="es-ES"/>
              <a:pPr>
                <a:defRPr/>
              </a:pPr>
              <a:t>‹#›</a:t>
            </a:fld>
            <a:endParaRPr lang="es-ES" dirty="0"/>
          </a:p>
        </p:txBody>
      </p:sp>
      <p:sp>
        <p:nvSpPr>
          <p:cNvPr id="14" name="20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121598525"/>
      </p:ext>
    </p:extLst>
  </p:cSld>
  <p:clrMapOvr>
    <a:masterClrMapping/>
  </p:clrMapOvr>
  <p:transition spd="slow">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lang="el-GR" smtClean="0"/>
              <a:t>Kλικ για επεξεργασία του τίτλου</a:t>
            </a:r>
            <a:endParaRPr lang="en-US"/>
          </a:p>
        </p:txBody>
      </p:sp>
      <p:sp>
        <p:nvSpPr>
          <p:cNvPr id="1028" name="12 - Θέση κειμένου"/>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3" name="2 - Θέση υποσέλιδου"/>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032" name="8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10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a:solidFill>
                <a:prstClr val="black"/>
              </a:solidFill>
              <a:latin typeface="Arial" pitchFamily="34" charset="0"/>
              <a:cs typeface="Arial" pitchFamily="34" charset="0"/>
            </a:endParaRPr>
          </a:p>
        </p:txBody>
      </p:sp>
      <p:sp>
        <p:nvSpPr>
          <p:cNvPr id="12" name="11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2315148D-670E-4DBB-976B-35E017C0C320}" type="slidenum">
              <a:rPr lang="es-ES">
                <a:latin typeface="Arial" pitchFamily="34" charset="0"/>
                <a:cs typeface="Arial" pitchFamily="34" charset="0"/>
              </a:rPr>
              <a:pPr fontAlgn="base">
                <a:spcBef>
                  <a:spcPct val="0"/>
                </a:spcBef>
                <a:spcAft>
                  <a:spcPct val="0"/>
                </a:spcAft>
                <a:defRPr/>
              </a:pPr>
              <a:t>‹#›</a:t>
            </a:fld>
            <a:endParaRPr lang="es-ES" dirty="0">
              <a:latin typeface="Arial" pitchFamily="34" charset="0"/>
              <a:cs typeface="Arial" pitchFamily="34" charset="0"/>
            </a:endParaRPr>
          </a:p>
        </p:txBody>
      </p:sp>
    </p:spTree>
    <p:extLst>
      <p:ext uri="{BB962C8B-B14F-4D97-AF65-F5344CB8AC3E}">
        <p14:creationId xmlns:p14="http://schemas.microsoft.com/office/powerpoint/2010/main" xmlns="" val="4195839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dir="in"/>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A2355B"/>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8AFB9"/>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522682-A2B8-4646-9938-41CA4426FA91}" type="datetimeFigureOut">
              <a:rPr lang="el-GR" smtClean="0"/>
              <a:pPr/>
              <a:t>1/6/2018</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EB61FF-B18D-465D-BA2D-AB6D546196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86000" y="3124200"/>
            <a:ext cx="6172200" cy="1600944"/>
          </a:xfrm>
        </p:spPr>
        <p:txBody>
          <a:bodyPr>
            <a:normAutofit/>
          </a:bodyPr>
          <a:lstStyle/>
          <a:p>
            <a:pPr algn="ctr"/>
            <a:r>
              <a:rPr lang="el-GR" sz="3600" dirty="0" smtClean="0">
                <a:latin typeface="Calibri Light" panose="020F0302020204030204" pitchFamily="34" charset="0"/>
                <a:cs typeface="Calibri Light" panose="020F0302020204030204" pitchFamily="34" charset="0"/>
              </a:rPr>
              <a:t>Καλλιεργωντασ βηματα επικοινωνιασ</a:t>
            </a:r>
            <a:endParaRPr lang="el-GR" sz="3600" dirty="0">
              <a:latin typeface="Calibri Light" panose="020F0302020204030204" pitchFamily="34" charset="0"/>
              <a:cs typeface="Calibri Light" panose="020F0302020204030204" pitchFamily="34" charset="0"/>
            </a:endParaRPr>
          </a:p>
        </p:txBody>
      </p:sp>
      <p:sp>
        <p:nvSpPr>
          <p:cNvPr id="3" name="Υπότιτλος 2"/>
          <p:cNvSpPr>
            <a:spLocks noGrp="1"/>
          </p:cNvSpPr>
          <p:nvPr>
            <p:ph type="subTitle" idx="1"/>
          </p:nvPr>
        </p:nvSpPr>
        <p:spPr>
          <a:xfrm>
            <a:off x="2286000" y="5003322"/>
            <a:ext cx="6678488" cy="1371600"/>
          </a:xfrm>
        </p:spPr>
        <p:txBody>
          <a:bodyPr/>
          <a:lstStyle/>
          <a:p>
            <a:pPr algn="ctr"/>
            <a:r>
              <a:rPr lang="el-GR" dirty="0"/>
              <a:t>ΠΡΕΜΕΤΗ ΒΑΣΙΛΙΚΗ </a:t>
            </a:r>
            <a:r>
              <a:rPr lang="el-GR" dirty="0" err="1"/>
              <a:t>MSc</a:t>
            </a:r>
            <a:r>
              <a:rPr lang="el-GR" dirty="0"/>
              <a:t> ΨΥΧΟΛΟΓΟΣ</a:t>
            </a:r>
          </a:p>
          <a:p>
            <a:pPr algn="ctr"/>
            <a:r>
              <a:rPr lang="el-GR" dirty="0"/>
              <a:t>ΤΖΑΝΕΤΟΥ ΒΑΣΙΛΙΚΗ </a:t>
            </a:r>
            <a:r>
              <a:rPr lang="el-GR" dirty="0" err="1"/>
              <a:t>MSc</a:t>
            </a:r>
            <a:r>
              <a:rPr lang="el-GR" dirty="0"/>
              <a:t> ΚΟΙΝΩΝΙΚΗ ΑΝΘΡΩΠΟΛΟΓΟΣ</a:t>
            </a:r>
          </a:p>
          <a:p>
            <a:endParaRPr lang="el-GR" dirty="0"/>
          </a:p>
        </p:txBody>
      </p:sp>
    </p:spTree>
    <p:extLst>
      <p:ext uri="{BB962C8B-B14F-4D97-AF65-F5344CB8AC3E}">
        <p14:creationId xmlns:p14="http://schemas.microsoft.com/office/powerpoint/2010/main" xmlns="" val="233046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normAutofit/>
          </a:bodyPr>
          <a:lstStyle/>
          <a:p>
            <a:pPr algn="ctr"/>
            <a:r>
              <a:rPr lang="el-GR" sz="4000" dirty="0" smtClean="0">
                <a:latin typeface="Calibri Light" pitchFamily="34" charset="0"/>
              </a:rPr>
              <a:t> </a:t>
            </a:r>
            <a:endParaRPr lang="el-GR" sz="4000" dirty="0">
              <a:latin typeface="Calibri Light" pitchFamily="34" charset="0"/>
            </a:endParaRPr>
          </a:p>
        </p:txBody>
      </p:sp>
      <p:sp>
        <p:nvSpPr>
          <p:cNvPr id="3" name="Θέση περιεχομένου 2"/>
          <p:cNvSpPr>
            <a:spLocks noGrp="1"/>
          </p:cNvSpPr>
          <p:nvPr>
            <p:ph sz="quarter" idx="1"/>
          </p:nvPr>
        </p:nvSpPr>
        <p:spPr>
          <a:xfrm>
            <a:off x="457200" y="1268760"/>
            <a:ext cx="7931224" cy="5205192"/>
          </a:xfrm>
        </p:spPr>
        <p:txBody>
          <a:bodyPr>
            <a:normAutofit/>
          </a:bodyPr>
          <a:lstStyle/>
          <a:p>
            <a:pPr algn="just"/>
            <a:r>
              <a:rPr lang="el-GR" dirty="0" smtClean="0">
                <a:latin typeface="Calibri Light" pitchFamily="34" charset="0"/>
              </a:rPr>
              <a:t>Ορίστε </a:t>
            </a:r>
            <a:r>
              <a:rPr lang="el-GR" dirty="0">
                <a:latin typeface="Calibri Light" pitchFamily="34" charset="0"/>
              </a:rPr>
              <a:t>κάποια ώρα/ημέρα </a:t>
            </a:r>
            <a:r>
              <a:rPr lang="el-GR" dirty="0" smtClean="0">
                <a:latin typeface="Calibri Light" pitchFamily="34" charset="0"/>
              </a:rPr>
              <a:t>που </a:t>
            </a:r>
            <a:r>
              <a:rPr lang="el-GR" dirty="0">
                <a:latin typeface="Calibri Light" pitchFamily="34" charset="0"/>
              </a:rPr>
              <a:t>οι μαθητές μπορούν να σας προσεγγίζουν για να συζητήσουν μαζί σας κάτι που τους απασχολεί, μαθησιακό ή </a:t>
            </a:r>
            <a:r>
              <a:rPr lang="el-GR" dirty="0" smtClean="0">
                <a:latin typeface="Calibri Light" pitchFamily="34" charset="0"/>
              </a:rPr>
              <a:t>μη.</a:t>
            </a:r>
          </a:p>
          <a:p>
            <a:pPr algn="just"/>
            <a:r>
              <a:rPr lang="el-GR" dirty="0" smtClean="0">
                <a:latin typeface="Calibri Light" pitchFamily="34" charset="0"/>
              </a:rPr>
              <a:t>Μπορούμε να πλησιάσουμε τους εφήβους «κατεβαίνοντας» στο δικό τους επίπεδο, χρησιμοποιώντας χιούμορ και συζητώντας για θέματα δικά τους π.χ. μουσική, αθλητισμός, σινεμά κτλ</a:t>
            </a:r>
          </a:p>
          <a:p>
            <a:pPr algn="just"/>
            <a:r>
              <a:rPr lang="el-GR" dirty="0" smtClean="0">
                <a:solidFill>
                  <a:prstClr val="black"/>
                </a:solidFill>
                <a:latin typeface="Calibri Light" pitchFamily="34" charset="0"/>
              </a:rPr>
              <a:t>Παραμείνετε </a:t>
            </a:r>
            <a:r>
              <a:rPr lang="el-GR" dirty="0">
                <a:solidFill>
                  <a:prstClr val="black"/>
                </a:solidFill>
                <a:latin typeface="Calibri Light" pitchFamily="34" charset="0"/>
              </a:rPr>
              <a:t>συνεπείς στις θέσεις και το ρόλο σας. Η συνέπεια ενισχύει την ασφάλεια στην εκπαιδευτική </a:t>
            </a:r>
            <a:r>
              <a:rPr lang="el-GR" dirty="0" smtClean="0">
                <a:solidFill>
                  <a:prstClr val="black"/>
                </a:solidFill>
                <a:latin typeface="Calibri Light" pitchFamily="34" charset="0"/>
              </a:rPr>
              <a:t>διαδικασία.</a:t>
            </a:r>
          </a:p>
          <a:p>
            <a:pPr algn="just"/>
            <a:r>
              <a:rPr lang="el-GR" dirty="0" smtClean="0">
                <a:solidFill>
                  <a:prstClr val="black"/>
                </a:solidFill>
                <a:latin typeface="Calibri Light" pitchFamily="34" charset="0"/>
              </a:rPr>
              <a:t>Δείξτε </a:t>
            </a:r>
            <a:r>
              <a:rPr lang="el-GR" dirty="0">
                <a:solidFill>
                  <a:prstClr val="black"/>
                </a:solidFill>
                <a:latin typeface="Calibri Light" pitchFamily="34" charset="0"/>
              </a:rPr>
              <a:t>στους μαθητές σας ότι είστε εκεί στον ίδιο βαθμό για τον κάθε μαθητή.</a:t>
            </a:r>
            <a:endParaRPr lang="el-GR" dirty="0">
              <a:latin typeface="Calibri Light" pitchFamily="34" charset="0"/>
            </a:endParaRPr>
          </a:p>
        </p:txBody>
      </p:sp>
    </p:spTree>
    <p:extLst>
      <p:ext uri="{BB962C8B-B14F-4D97-AF65-F5344CB8AC3E}">
        <p14:creationId xmlns:p14="http://schemas.microsoft.com/office/powerpoint/2010/main" xmlns="" val="15500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Calibri Light" panose="020F0302020204030204" pitchFamily="34" charset="0"/>
                <a:cs typeface="Calibri Light" panose="020F0302020204030204" pitchFamily="34" charset="0"/>
              </a:rPr>
              <a:t>Πώς μπορεί ο </a:t>
            </a:r>
            <a:r>
              <a:rPr lang="el-GR" dirty="0" smtClean="0">
                <a:latin typeface="Calibri Light" panose="020F0302020204030204" pitchFamily="34" charset="0"/>
                <a:cs typeface="Calibri Light" panose="020F0302020204030204" pitchFamily="34" charset="0"/>
              </a:rPr>
              <a:t>εκπαιδευτικόσ </a:t>
            </a:r>
            <a:r>
              <a:rPr lang="el-GR" dirty="0">
                <a:latin typeface="Calibri Light" panose="020F0302020204030204" pitchFamily="34" charset="0"/>
                <a:cs typeface="Calibri Light" panose="020F0302020204030204" pitchFamily="34" charset="0"/>
              </a:rPr>
              <a:t>να ενισχύσει </a:t>
            </a:r>
            <a:r>
              <a:rPr lang="el-GR" dirty="0" smtClean="0">
                <a:latin typeface="Calibri Light" panose="020F0302020204030204" pitchFamily="34" charset="0"/>
                <a:cs typeface="Calibri Light" panose="020F0302020204030204" pitchFamily="34" charset="0"/>
              </a:rPr>
              <a:t>τισ </a:t>
            </a:r>
            <a:r>
              <a:rPr lang="el-GR" dirty="0" err="1" smtClean="0">
                <a:latin typeface="Calibri Light" panose="020F0302020204030204" pitchFamily="34" charset="0"/>
                <a:cs typeface="Calibri Light" panose="020F0302020204030204" pitchFamily="34" charset="0"/>
              </a:rPr>
              <a:t>επικοινωνιακέσ</a:t>
            </a:r>
            <a:r>
              <a:rPr lang="el-GR" dirty="0" smtClean="0">
                <a:latin typeface="Calibri Light" panose="020F0302020204030204" pitchFamily="34" charset="0"/>
                <a:cs typeface="Calibri Light" panose="020F0302020204030204" pitchFamily="34" charset="0"/>
              </a:rPr>
              <a:t> </a:t>
            </a:r>
            <a:r>
              <a:rPr lang="el-GR" dirty="0" err="1" smtClean="0">
                <a:latin typeface="Calibri Light" panose="020F0302020204030204" pitchFamily="34" charset="0"/>
                <a:cs typeface="Calibri Light" panose="020F0302020204030204" pitchFamily="34" charset="0"/>
              </a:rPr>
              <a:t>δεξιότητεσ</a:t>
            </a:r>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των μαθητών του;</a:t>
            </a:r>
          </a:p>
        </p:txBody>
      </p:sp>
      <p:sp>
        <p:nvSpPr>
          <p:cNvPr id="3" name="Θέση περιεχομένου 2"/>
          <p:cNvSpPr>
            <a:spLocks noGrp="1"/>
          </p:cNvSpPr>
          <p:nvPr>
            <p:ph sz="quarter" idx="1"/>
          </p:nvPr>
        </p:nvSpPr>
        <p:spPr>
          <a:xfrm>
            <a:off x="457200" y="1600200"/>
            <a:ext cx="8291264" cy="4873752"/>
          </a:xfrm>
        </p:spPr>
        <p:txBody>
          <a:bodyPr/>
          <a:lstStyle/>
          <a:p>
            <a:r>
              <a:rPr lang="el-GR" dirty="0">
                <a:latin typeface="Calibri Light" panose="020F0302020204030204" pitchFamily="34" charset="0"/>
                <a:cs typeface="Calibri Light" panose="020F0302020204030204" pitchFamily="34" charset="0"/>
              </a:rPr>
              <a:t>Γίνετε εσείς ο ίδιος πρότυπο αποτελεσματικής επικοινωνίας. Επιδείξτε δεξιότητες έκφρασης και ακρόασης σε συνδυασμό με συναισθηματικές </a:t>
            </a:r>
            <a:r>
              <a:rPr lang="el-GR" dirty="0" smtClean="0">
                <a:latin typeface="Calibri Light" panose="020F0302020204030204" pitchFamily="34" charset="0"/>
                <a:cs typeface="Calibri Light" panose="020F0302020204030204" pitchFamily="34" charset="0"/>
              </a:rPr>
              <a:t>δεξιότητες.</a:t>
            </a:r>
          </a:p>
          <a:p>
            <a:r>
              <a:rPr lang="el-GR" dirty="0" smtClean="0">
                <a:latin typeface="Calibri Light" panose="020F0302020204030204" pitchFamily="34" charset="0"/>
                <a:cs typeface="Calibri Light" panose="020F0302020204030204" pitchFamily="34" charset="0"/>
              </a:rPr>
              <a:t>Χρησιμοποιήστε </a:t>
            </a:r>
            <a:r>
              <a:rPr lang="el-GR" dirty="0">
                <a:latin typeface="Calibri Light" panose="020F0302020204030204" pitchFamily="34" charset="0"/>
                <a:cs typeface="Calibri Light" panose="020F0302020204030204" pitchFamily="34" charset="0"/>
              </a:rPr>
              <a:t>την </a:t>
            </a:r>
            <a:r>
              <a:rPr lang="el-GR" dirty="0" err="1">
                <a:latin typeface="Calibri Light" panose="020F0302020204030204" pitchFamily="34" charset="0"/>
                <a:cs typeface="Calibri Light" panose="020F0302020204030204" pitchFamily="34" charset="0"/>
              </a:rPr>
              <a:t>ομαδοσυνεργατική</a:t>
            </a:r>
            <a:r>
              <a:rPr lang="el-GR" dirty="0">
                <a:latin typeface="Calibri Light" panose="020F0302020204030204" pitchFamily="34" charset="0"/>
                <a:cs typeface="Calibri Light" panose="020F0302020204030204" pitchFamily="34" charset="0"/>
              </a:rPr>
              <a:t> μάθηση όσο πιο συχνά γίνεται. Ενεργοποιήστε συχνά συζητήσεις στην τάξη.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Αξιοποιήστε </a:t>
            </a:r>
            <a:r>
              <a:rPr lang="el-GR" dirty="0">
                <a:latin typeface="Calibri Light" panose="020F0302020204030204" pitchFamily="34" charset="0"/>
                <a:cs typeface="Calibri Light" panose="020F0302020204030204" pitchFamily="34" charset="0"/>
              </a:rPr>
              <a:t>μαθήματα, όπως η Λογοτεχνία, για να επισημάνετε τρόπους επιτυχημένης ή αποτυχημένης επικοινωνίας. Συζητήστε εναλλακτικούς τρόπους συμπεριφοράς και ζητήστε από τους μαθητές να μαντέψουν πώς θα μπορούσε να εξελιχθεί η ιστορία με διαφορετικό τρόπο.</a:t>
            </a:r>
          </a:p>
        </p:txBody>
      </p:sp>
    </p:spTree>
    <p:extLst>
      <p:ext uri="{BB962C8B-B14F-4D97-AF65-F5344CB8AC3E}">
        <p14:creationId xmlns:p14="http://schemas.microsoft.com/office/powerpoint/2010/main" xmlns="" val="329273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88640"/>
            <a:ext cx="8507288" cy="6285312"/>
          </a:xfrm>
        </p:spPr>
        <p:txBody>
          <a:bodyPr>
            <a:normAutofit/>
          </a:bodyPr>
          <a:lstStyle/>
          <a:p>
            <a:r>
              <a:rPr lang="el-GR" dirty="0">
                <a:latin typeface="Calibri Light" panose="020F0302020204030204" pitchFamily="34" charset="0"/>
                <a:cs typeface="Calibri Light" panose="020F0302020204030204" pitchFamily="34" charset="0"/>
              </a:rPr>
              <a:t>Εξασκήστε τους μαθητές στη διαχείριση ομαδικών δραστηριοτήτων: πώς να θεσπίζουν κανόνες, να μιλούν με τη σειρά, να ακούν τον ομιλητή, να ορίζουν εκπρόσωπο και να αναλαμβάνουν την ευθύνη για τις δραστηριότητες και τα αποτελέσματα της ομάδας</a:t>
            </a:r>
            <a:r>
              <a:rPr lang="el-GR" dirty="0" smtClean="0">
                <a:latin typeface="Calibri Light" panose="020F0302020204030204" pitchFamily="34" charset="0"/>
                <a:cs typeface="Calibri Light" panose="020F0302020204030204" pitchFamily="34" charset="0"/>
              </a:rPr>
              <a:t>.</a:t>
            </a:r>
          </a:p>
          <a:p>
            <a:r>
              <a:rPr lang="el-GR" dirty="0">
                <a:latin typeface="Calibri Light" panose="020F0302020204030204" pitchFamily="34" charset="0"/>
                <a:cs typeface="Calibri Light" panose="020F0302020204030204" pitchFamily="34" charset="0"/>
              </a:rPr>
              <a:t>Χωρίστε τους μαθητές σε ομάδες και δώστε τους να συζητήσουν </a:t>
            </a:r>
            <a:r>
              <a:rPr lang="el-GR" dirty="0" smtClean="0">
                <a:latin typeface="Calibri Light" panose="020F0302020204030204" pitchFamily="34" charset="0"/>
                <a:cs typeface="Calibri Light" panose="020F0302020204030204" pitchFamily="34" charset="0"/>
              </a:rPr>
              <a:t>διλήμματα </a:t>
            </a:r>
            <a:r>
              <a:rPr lang="el-GR" dirty="0">
                <a:latin typeface="Calibri Light" panose="020F0302020204030204" pitchFamily="34" charset="0"/>
                <a:cs typeface="Calibri Light" panose="020F0302020204030204" pitchFamily="34" charset="0"/>
              </a:rPr>
              <a:t>σε θέματα που τους ενδιαφέρουν. Ζητήστε τους να καταλήξουν σε κάποιο συμπέρασμα ή σε κάποια πορεία δράσης.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Εξασκήστε </a:t>
            </a:r>
            <a:r>
              <a:rPr lang="el-GR" dirty="0">
                <a:latin typeface="Calibri Light" panose="020F0302020204030204" pitchFamily="34" charset="0"/>
                <a:cs typeface="Calibri Light" panose="020F0302020204030204" pitchFamily="34" charset="0"/>
              </a:rPr>
              <a:t>τους μαθητές στην παρατήρηση της μη λεκτικής επικοινωνίας. Δώστε τους εικόνες με διάφορα πρόσωπα και ζητήστε τους να μαντέψουν τα συναισθήματά τους. Βοηθήστε τους να συνειδητοποιήσουν τα μη λεκτικά μηνύματα που στέλνουν οι ίδιοι. Ζητήστε τους να εκφράσουν μη λεκτικά ένα συναίσθημα ή μια κατάσταση και ενθαρρύνετε την ανατροφοδότηση από την τάξη.</a:t>
            </a:r>
          </a:p>
        </p:txBody>
      </p:sp>
    </p:spTree>
    <p:extLst>
      <p:ext uri="{BB962C8B-B14F-4D97-AF65-F5344CB8AC3E}">
        <p14:creationId xmlns:p14="http://schemas.microsoft.com/office/powerpoint/2010/main" xmlns="" val="243282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3568" y="1988840"/>
            <a:ext cx="7467600" cy="1143000"/>
          </a:xfrm>
        </p:spPr>
        <p:txBody>
          <a:bodyPr/>
          <a:lstStyle/>
          <a:p>
            <a:pPr algn="ctr"/>
            <a:r>
              <a:rPr lang="el-GR" dirty="0" smtClean="0"/>
              <a:t>Τι εννοουμε με τον </a:t>
            </a:r>
            <a:r>
              <a:rPr lang="el-GR" dirty="0" err="1" smtClean="0"/>
              <a:t>ορισμο</a:t>
            </a:r>
            <a:r>
              <a:rPr lang="el-GR" dirty="0" smtClean="0"/>
              <a:t> ορια;</a:t>
            </a:r>
            <a:endParaRPr lang="el-GR" dirty="0"/>
          </a:p>
        </p:txBody>
      </p:sp>
    </p:spTree>
    <p:extLst>
      <p:ext uri="{BB962C8B-B14F-4D97-AF65-F5344CB8AC3E}">
        <p14:creationId xmlns:p14="http://schemas.microsoft.com/office/powerpoint/2010/main" xmlns="" val="383678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ΟΡΙΑ</a:t>
            </a:r>
            <a:endParaRPr lang="el-GR" dirty="0"/>
          </a:p>
        </p:txBody>
      </p:sp>
      <p:sp>
        <p:nvSpPr>
          <p:cNvPr id="3" name="Θέση περιεχομένου 2"/>
          <p:cNvSpPr>
            <a:spLocks noGrp="1"/>
          </p:cNvSpPr>
          <p:nvPr>
            <p:ph sz="quarter" idx="1"/>
          </p:nvPr>
        </p:nvSpPr>
        <p:spPr/>
        <p:txBody>
          <a:bodyPr/>
          <a:lstStyle/>
          <a:p>
            <a:r>
              <a:rPr lang="el-GR" dirty="0">
                <a:latin typeface="Calibri Light" panose="020F0302020204030204" pitchFamily="34" charset="0"/>
                <a:cs typeface="Calibri Light" panose="020F0302020204030204" pitchFamily="34" charset="0"/>
              </a:rPr>
              <a:t> Με τον όρο </a:t>
            </a:r>
            <a:r>
              <a:rPr lang="el-GR" dirty="0" smtClean="0">
                <a:latin typeface="Calibri Light" panose="020F0302020204030204" pitchFamily="34" charset="0"/>
                <a:cs typeface="Calibri Light" panose="020F0302020204030204" pitchFamily="34" charset="0"/>
              </a:rPr>
              <a:t>όρια </a:t>
            </a:r>
            <a:r>
              <a:rPr lang="el-GR" dirty="0">
                <a:latin typeface="Calibri Light" panose="020F0302020204030204" pitchFamily="34" charset="0"/>
                <a:cs typeface="Calibri Light" panose="020F0302020204030204" pitchFamily="34" charset="0"/>
              </a:rPr>
              <a:t>θα πρέπει να </a:t>
            </a:r>
            <a:r>
              <a:rPr lang="el-GR" dirty="0" smtClean="0">
                <a:latin typeface="Calibri Light" panose="020F0302020204030204" pitchFamily="34" charset="0"/>
                <a:cs typeface="Calibri Light" panose="020F0302020204030204" pitchFamily="34" charset="0"/>
              </a:rPr>
              <a:t>έχουμε </a:t>
            </a:r>
            <a:r>
              <a:rPr lang="el-GR" dirty="0">
                <a:latin typeface="Calibri Light" panose="020F0302020204030204" pitchFamily="34" charset="0"/>
                <a:cs typeface="Calibri Light" panose="020F0302020204030204" pitchFamily="34" charset="0"/>
              </a:rPr>
              <a:t>στο </a:t>
            </a:r>
            <a:r>
              <a:rPr lang="el-GR" dirty="0" err="1" smtClean="0">
                <a:latin typeface="Calibri Light" panose="020F0302020204030204" pitchFamily="34" charset="0"/>
                <a:cs typeface="Calibri Light" panose="020F0302020204030204" pitchFamily="34" charset="0"/>
              </a:rPr>
              <a:t>νού</a:t>
            </a:r>
            <a:r>
              <a:rPr lang="el-GR" dirty="0" smtClean="0">
                <a:latin typeface="Calibri Light" panose="020F0302020204030204" pitchFamily="34" charset="0"/>
                <a:cs typeface="Calibri Light" panose="020F0302020204030204" pitchFamily="34" charset="0"/>
              </a:rPr>
              <a:t> μας όχι </a:t>
            </a:r>
            <a:r>
              <a:rPr lang="el-GR" dirty="0">
                <a:latin typeface="Calibri Light" panose="020F0302020204030204" pitchFamily="34" charset="0"/>
                <a:cs typeface="Calibri Light" panose="020F0302020204030204" pitchFamily="34" charset="0"/>
              </a:rPr>
              <a:t>μόνο μια σειρά από κανόνες, αλλά και το πώς </a:t>
            </a:r>
            <a:r>
              <a:rPr lang="el-GR" dirty="0" smtClean="0">
                <a:latin typeface="Calibri Light" panose="020F0302020204030204" pitchFamily="34" charset="0"/>
                <a:cs typeface="Calibri Light" panose="020F0302020204030204" pitchFamily="34" charset="0"/>
              </a:rPr>
              <a:t>οι έφηβοι  θα </a:t>
            </a:r>
            <a:r>
              <a:rPr lang="el-GR" dirty="0">
                <a:latin typeface="Calibri Light" panose="020F0302020204030204" pitchFamily="34" charset="0"/>
                <a:cs typeface="Calibri Light" panose="020F0302020204030204" pitchFamily="34" charset="0"/>
              </a:rPr>
              <a:t>διδαχθούν </a:t>
            </a:r>
            <a:r>
              <a:rPr lang="el-GR" dirty="0" smtClean="0">
                <a:latin typeface="Calibri Light" panose="020F0302020204030204" pitchFamily="34" charset="0"/>
                <a:cs typeface="Calibri Light" panose="020F0302020204030204" pitchFamily="34" charset="0"/>
              </a:rPr>
              <a:t>μέσα από αυτά:</a:t>
            </a:r>
          </a:p>
          <a:p>
            <a:pPr>
              <a:buFont typeface="Wingdings" panose="05000000000000000000" pitchFamily="2" charset="2"/>
              <a:buChar char="v"/>
            </a:pPr>
            <a:r>
              <a:rPr lang="el-GR" dirty="0" smtClean="0">
                <a:latin typeface="Calibri Light" panose="020F0302020204030204" pitchFamily="34" charset="0"/>
                <a:cs typeface="Calibri Light" panose="020F0302020204030204" pitchFamily="34" charset="0"/>
              </a:rPr>
              <a:t>τη </a:t>
            </a:r>
            <a:r>
              <a:rPr lang="el-GR" dirty="0">
                <a:latin typeface="Calibri Light" panose="020F0302020204030204" pitchFamily="34" charset="0"/>
                <a:cs typeface="Calibri Light" panose="020F0302020204030204" pitchFamily="34" charset="0"/>
              </a:rPr>
              <a:t>διάκριση μεταξύ σωστού και </a:t>
            </a:r>
            <a:r>
              <a:rPr lang="el-GR" dirty="0" smtClean="0">
                <a:latin typeface="Calibri Light" panose="020F0302020204030204" pitchFamily="34" charset="0"/>
                <a:cs typeface="Calibri Light" panose="020F0302020204030204" pitchFamily="34" charset="0"/>
              </a:rPr>
              <a:t>λάθους.</a:t>
            </a:r>
            <a:endParaRPr lang="el-GR" dirty="0">
              <a:latin typeface="Calibri Light" panose="020F0302020204030204" pitchFamily="34" charset="0"/>
              <a:cs typeface="Calibri Light" panose="020F0302020204030204" pitchFamily="34" charset="0"/>
            </a:endParaRPr>
          </a:p>
          <a:p>
            <a:pPr>
              <a:buFont typeface="Wingdings" panose="05000000000000000000" pitchFamily="2" charset="2"/>
              <a:buChar char="v"/>
            </a:pPr>
            <a:r>
              <a:rPr lang="el-GR" dirty="0">
                <a:latin typeface="Calibri Light" panose="020F0302020204030204" pitchFamily="34" charset="0"/>
                <a:cs typeface="Calibri Light" panose="020F0302020204030204" pitchFamily="34" charset="0"/>
              </a:rPr>
              <a:t>έννοιες όπως ο σεβασμός, η υπευθυνότητα, η συνέπεια και η αυτονομία. </a:t>
            </a:r>
            <a:endParaRPr lang="el-GR" dirty="0" smtClean="0">
              <a:latin typeface="Calibri Light" panose="020F0302020204030204" pitchFamily="34" charset="0"/>
              <a:cs typeface="Calibri Light" panose="020F0302020204030204" pitchFamily="34" charset="0"/>
            </a:endParaRPr>
          </a:p>
          <a:p>
            <a:pPr>
              <a:buFont typeface="Wingdings" panose="05000000000000000000" pitchFamily="2" charset="2"/>
              <a:buChar char="v"/>
            </a:pPr>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πώς μπορούν να καταφέρνουν τους στόχους τους και πώς μπορούν να έχουν καλές σχέσεις τόσο με τους </a:t>
            </a:r>
            <a:r>
              <a:rPr lang="el-GR" dirty="0" smtClean="0">
                <a:latin typeface="Calibri Light" panose="020F0302020204030204" pitchFamily="34" charset="0"/>
                <a:cs typeface="Calibri Light" panose="020F0302020204030204" pitchFamily="34" charset="0"/>
              </a:rPr>
              <a:t>συνομήλικους </a:t>
            </a:r>
            <a:r>
              <a:rPr lang="el-GR" dirty="0">
                <a:latin typeface="Calibri Light" panose="020F0302020204030204" pitchFamily="34" charset="0"/>
                <a:cs typeface="Calibri Light" panose="020F0302020204030204" pitchFamily="34" charset="0"/>
              </a:rPr>
              <a:t>τους όσο και με τους υπόλοιπους συνανθρώπους τους.</a:t>
            </a:r>
          </a:p>
        </p:txBody>
      </p:sp>
    </p:spTree>
    <p:extLst>
      <p:ext uri="{BB962C8B-B14F-4D97-AF65-F5344CB8AC3E}">
        <p14:creationId xmlns:p14="http://schemas.microsoft.com/office/powerpoint/2010/main" xmlns="" val="196796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74638"/>
            <a:ext cx="7467600" cy="706090"/>
          </a:xfrm>
        </p:spPr>
        <p:txBody>
          <a:bodyPr>
            <a:normAutofit/>
          </a:bodyPr>
          <a:lstStyle/>
          <a:p>
            <a:pPr algn="ctr"/>
            <a:r>
              <a:rPr lang="el-GR" sz="3600" dirty="0" smtClean="0">
                <a:latin typeface="Calibri Light" panose="020F0302020204030204" pitchFamily="34" charset="0"/>
                <a:cs typeface="Calibri Light" panose="020F0302020204030204" pitchFamily="34" charset="0"/>
              </a:rPr>
              <a:t>Βασικα σημεια σε σχεση με τα ορια </a:t>
            </a:r>
            <a:endParaRPr lang="el-GR" sz="36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107504" y="836712"/>
            <a:ext cx="8568952" cy="5904656"/>
          </a:xfrm>
        </p:spPr>
        <p:txBody>
          <a:bodyPr>
            <a:normAutofit fontScale="92500" lnSpcReduction="20000"/>
          </a:bodyPr>
          <a:lstStyle/>
          <a:p>
            <a:pPr marL="0" indent="0">
              <a:buNone/>
            </a:pPr>
            <a:endParaRPr lang="el-GR" dirty="0" smtClean="0"/>
          </a:p>
          <a:p>
            <a:r>
              <a:rPr lang="el-GR" sz="2600" dirty="0" smtClean="0">
                <a:latin typeface="Calibri Light" panose="020F0302020204030204" pitchFamily="34" charset="0"/>
                <a:cs typeface="Calibri Light" panose="020F0302020204030204" pitchFamily="34" charset="0"/>
              </a:rPr>
              <a:t>Ο </a:t>
            </a:r>
            <a:r>
              <a:rPr lang="el-GR" sz="2600" dirty="0">
                <a:latin typeface="Calibri Light" panose="020F0302020204030204" pitchFamily="34" charset="0"/>
                <a:cs typeface="Calibri Light" panose="020F0302020204030204" pitchFamily="34" charset="0"/>
              </a:rPr>
              <a:t>συνδυασμός της θέσπισης ορίων και της θερμής ενθαρρυντικής </a:t>
            </a:r>
            <a:r>
              <a:rPr lang="el-GR" sz="2600" dirty="0" smtClean="0">
                <a:latin typeface="Calibri Light" panose="020F0302020204030204" pitchFamily="34" charset="0"/>
                <a:cs typeface="Calibri Light" panose="020F0302020204030204" pitchFamily="34" charset="0"/>
              </a:rPr>
              <a:t>στάσης. </a:t>
            </a:r>
          </a:p>
          <a:p>
            <a:r>
              <a:rPr lang="el-GR" sz="2600" dirty="0" smtClean="0">
                <a:latin typeface="Calibri Light" panose="020F0302020204030204" pitchFamily="34" charset="0"/>
                <a:cs typeface="Calibri Light" panose="020F0302020204030204" pitchFamily="34" charset="0"/>
              </a:rPr>
              <a:t>Η διαπραγμάτευση</a:t>
            </a:r>
            <a:r>
              <a:rPr lang="el-GR" sz="2600" dirty="0">
                <a:latin typeface="Calibri Light" panose="020F0302020204030204" pitchFamily="34" charset="0"/>
                <a:cs typeface="Calibri Light" panose="020F0302020204030204" pitchFamily="34" charset="0"/>
              </a:rPr>
              <a:t>. Τα όρια χρειάζονται διαπραγμάτευση, ακόμα περισσότερο με τους εφήβους. </a:t>
            </a:r>
            <a:endParaRPr lang="el-GR" sz="2600" dirty="0" smtClean="0">
              <a:latin typeface="Calibri Light" panose="020F0302020204030204" pitchFamily="34" charset="0"/>
              <a:cs typeface="Calibri Light" panose="020F0302020204030204" pitchFamily="34" charset="0"/>
            </a:endParaRPr>
          </a:p>
          <a:p>
            <a:r>
              <a:rPr lang="el-GR" sz="2600" dirty="0">
                <a:latin typeface="Calibri Light" panose="020F0302020204030204" pitchFamily="34" charset="0"/>
                <a:cs typeface="Calibri Light" panose="020F0302020204030204" pitchFamily="34" charset="0"/>
              </a:rPr>
              <a:t>Τα όρια φαίνεται ότι λειτουργούν όταν είναι σαφή, συνεπή, σταθερά και </a:t>
            </a:r>
            <a:r>
              <a:rPr lang="el-GR" sz="2600" dirty="0" smtClean="0">
                <a:latin typeface="Calibri Light" panose="020F0302020204030204" pitchFamily="34" charset="0"/>
                <a:cs typeface="Calibri Light" panose="020F0302020204030204" pitchFamily="34" charset="0"/>
              </a:rPr>
              <a:t>ευέλικτα</a:t>
            </a:r>
          </a:p>
          <a:p>
            <a:r>
              <a:rPr lang="el-GR" sz="2600" dirty="0">
                <a:latin typeface="Calibri Light" panose="020F0302020204030204" pitchFamily="34" charset="0"/>
                <a:cs typeface="Calibri Light" panose="020F0302020204030204" pitchFamily="34" charset="0"/>
              </a:rPr>
              <a:t>Επιβραβεύστε τα παιδιά </a:t>
            </a:r>
            <a:r>
              <a:rPr lang="el-GR" sz="2600" dirty="0" smtClean="0">
                <a:latin typeface="Calibri Light" panose="020F0302020204030204" pitchFamily="34" charset="0"/>
                <a:cs typeface="Calibri Light" panose="020F0302020204030204" pitchFamily="34" charset="0"/>
              </a:rPr>
              <a:t>όταν </a:t>
            </a:r>
            <a:r>
              <a:rPr lang="el-GR" sz="2600" dirty="0">
                <a:latin typeface="Calibri Light" panose="020F0302020204030204" pitchFamily="34" charset="0"/>
                <a:cs typeface="Calibri Light" panose="020F0302020204030204" pitchFamily="34" charset="0"/>
              </a:rPr>
              <a:t>τηρούν τα όρια</a:t>
            </a:r>
            <a:endParaRPr lang="el-GR" sz="2600" dirty="0" smtClean="0">
              <a:latin typeface="Calibri Light" panose="020F0302020204030204" pitchFamily="34" charset="0"/>
              <a:cs typeface="Calibri Light" panose="020F0302020204030204" pitchFamily="34" charset="0"/>
            </a:endParaRPr>
          </a:p>
          <a:p>
            <a:r>
              <a:rPr lang="el-GR" sz="2600" dirty="0">
                <a:latin typeface="Calibri Light" panose="020F0302020204030204" pitchFamily="34" charset="0"/>
                <a:cs typeface="Calibri Light" panose="020F0302020204030204" pitchFamily="34" charset="0"/>
              </a:rPr>
              <a:t>Εάν ένα όριο παραβιασθεί, χρησιμοποιήστε τις λογικές συνέπειες για τους εφήβους. Οι λογικές συνέπειες προκύπτουν από την κοινωνική </a:t>
            </a:r>
            <a:r>
              <a:rPr lang="el-GR" sz="2600" dirty="0" smtClean="0">
                <a:latin typeface="Calibri Light" panose="020F0302020204030204" pitchFamily="34" charset="0"/>
                <a:cs typeface="Calibri Light" panose="020F0302020204030204" pitchFamily="34" charset="0"/>
              </a:rPr>
              <a:t>πραγματικότητα από την αναγνώριση  των αμοιβαίων δικαιωμάτων </a:t>
            </a:r>
            <a:r>
              <a:rPr lang="el-GR" sz="2600" dirty="0">
                <a:latin typeface="Calibri Light" panose="020F0302020204030204" pitchFamily="34" charset="0"/>
                <a:cs typeface="Calibri Light" panose="020F0302020204030204" pitchFamily="34" charset="0"/>
              </a:rPr>
              <a:t>και </a:t>
            </a:r>
            <a:r>
              <a:rPr lang="el-GR" sz="2600" dirty="0" smtClean="0">
                <a:latin typeface="Calibri Light" panose="020F0302020204030204" pitchFamily="34" charset="0"/>
                <a:cs typeface="Calibri Light" panose="020F0302020204030204" pitchFamily="34" charset="0"/>
              </a:rPr>
              <a:t>του αμοιβαίου </a:t>
            </a:r>
            <a:r>
              <a:rPr lang="el-GR" sz="2600" dirty="0">
                <a:latin typeface="Calibri Light" panose="020F0302020204030204" pitchFamily="34" charset="0"/>
                <a:cs typeface="Calibri Light" panose="020F0302020204030204" pitchFamily="34" charset="0"/>
              </a:rPr>
              <a:t>σεβασμού. Εφαρμόζοντας τις λογικές συνέπειες, δεν σημαίνει ότι θα αποφύγουμε απαραίτητα τις συγκρούσεις ή τις διαμάχες, μα έτσι δεν τιμωρούμε το </a:t>
            </a:r>
            <a:r>
              <a:rPr lang="el-GR" sz="2600" dirty="0" smtClean="0">
                <a:latin typeface="Calibri Light" panose="020F0302020204030204" pitchFamily="34" charset="0"/>
                <a:cs typeface="Calibri Light" panose="020F0302020204030204" pitchFamily="34" charset="0"/>
              </a:rPr>
              <a:t>έφηβο, </a:t>
            </a:r>
            <a:r>
              <a:rPr lang="el-GR" sz="2600" dirty="0">
                <a:latin typeface="Calibri Light" panose="020F0302020204030204" pitchFamily="34" charset="0"/>
                <a:cs typeface="Calibri Light" panose="020F0302020204030204" pitchFamily="34" charset="0"/>
              </a:rPr>
              <a:t>δεν το ταπεινώνουμε, δείχνουμε ότι δεν συμφωνούμε με την συμπεριφορά αλλά αποδεχόμαστε το ίδιο σαν άτομο και του αφήνουμε την επιλογή να πάρει την ευθύνη του. Αυτό, μακροπρόθεσμα θα το βοηθήσει περισσότερο.</a:t>
            </a:r>
            <a:endParaRPr lang="el-GR" sz="2600" dirty="0" smtClean="0">
              <a:latin typeface="Calibri Light" panose="020F0302020204030204" pitchFamily="34" charset="0"/>
              <a:cs typeface="Calibri Light" panose="020F0302020204030204" pitchFamily="34" charset="0"/>
            </a:endParaRPr>
          </a:p>
          <a:p>
            <a:endParaRPr lang="el-GR" sz="2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49215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16632"/>
            <a:ext cx="8507288" cy="6624736"/>
          </a:xfrm>
        </p:spPr>
        <p:txBody>
          <a:bodyPr>
            <a:normAutofit/>
          </a:bodyPr>
          <a:lstStyle/>
          <a:p>
            <a:endParaRPr lang="el-GR" dirty="0" smtClean="0"/>
          </a:p>
          <a:p>
            <a:r>
              <a:rPr lang="el-GR" dirty="0" smtClean="0">
                <a:latin typeface="Calibri Light" panose="020F0302020204030204" pitchFamily="34" charset="0"/>
                <a:cs typeface="Calibri Light" panose="020F0302020204030204" pitchFamily="34" charset="0"/>
              </a:rPr>
              <a:t>Διερεύνηση των δικών μας ορίων .Έχουμε </a:t>
            </a:r>
            <a:r>
              <a:rPr lang="el-GR" dirty="0">
                <a:latin typeface="Calibri Light" panose="020F0302020204030204" pitchFamily="34" charset="0"/>
                <a:cs typeface="Calibri Light" panose="020F0302020204030204" pitchFamily="34" charset="0"/>
              </a:rPr>
              <a:t>καλή αίσθηση των ορίων μας, τα σεβόμαστε, προστατεύουμε τον εαυτό μας; Πως είμαστε στις άλλες σχέσεις μας με τους κοντινούς μας ανθρώπους; Νιώθουμε ότι συχνά είμαστε άκαμπτοι και πολύ αυστηροί ή αντίθετα ότι είμαστε πολύ μαλακοί και οι άλλοι μπορούν εύκολα να παραβιάσουν τα όριά μας;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Πολλές φορές οι έφηβοι εξ</a:t>
            </a:r>
            <a:r>
              <a:rPr lang="el-GR" dirty="0">
                <a:latin typeface="Calibri Light" panose="020F0302020204030204" pitchFamily="34" charset="0"/>
                <a:cs typeface="Calibri Light" panose="020F0302020204030204" pitchFamily="34" charset="0"/>
              </a:rPr>
              <a:t>’ αιτίας της αντιδραστικής τους συμπεριφοράς και της αμφισβήτησης μπορούν να «παρασύρουν» τους γονείς αλλά και τους εκπαιδευτικούς σε παιχνίδια υπεροχής. </a:t>
            </a:r>
          </a:p>
          <a:p>
            <a:r>
              <a:rPr lang="el-GR" dirty="0" smtClean="0">
                <a:latin typeface="Calibri Light" panose="020F0302020204030204" pitchFamily="34" charset="0"/>
                <a:cs typeface="Calibri Light" panose="020F0302020204030204" pitchFamily="34" charset="0"/>
              </a:rPr>
              <a:t>Κάποιες </a:t>
            </a:r>
            <a:r>
              <a:rPr lang="el-GR" dirty="0">
                <a:latin typeface="Calibri Light" panose="020F0302020204030204" pitchFamily="34" charset="0"/>
                <a:cs typeface="Calibri Light" panose="020F0302020204030204" pitchFamily="34" charset="0"/>
              </a:rPr>
              <a:t>φορές, όταν τα παιδιά ή </a:t>
            </a:r>
            <a:r>
              <a:rPr lang="el-GR" dirty="0" smtClean="0">
                <a:latin typeface="Calibri Light" panose="020F0302020204030204" pitchFamily="34" charset="0"/>
                <a:cs typeface="Calibri Light" panose="020F0302020204030204" pitchFamily="34" charset="0"/>
              </a:rPr>
              <a:t>οι </a:t>
            </a:r>
            <a:r>
              <a:rPr lang="el-GR" dirty="0">
                <a:latin typeface="Calibri Light" panose="020F0302020204030204" pitchFamily="34" charset="0"/>
                <a:cs typeface="Calibri Light" panose="020F0302020204030204" pitchFamily="34" charset="0"/>
              </a:rPr>
              <a:t>έφηβοι παραβιάζουν επαναλαμβανόμενα τα όρια, υπάρχει κάποιος ιδιαίτερος λόγος, θέλουν να μας πουν κάτι συγκεκριμένο. Μπορεί να μας ζητούν να βάλουμε με έναν άλλο τρόπο τα όρια, μπορεί να επιζητούν έστω και με αρνητικό τρόπο την προσοχή μας </a:t>
            </a:r>
            <a:r>
              <a:rPr lang="el-GR" dirty="0" smtClean="0">
                <a:latin typeface="Calibri Light" panose="020F0302020204030204" pitchFamily="34" charset="0"/>
                <a:cs typeface="Calibri Light" panose="020F0302020204030204" pitchFamily="34" charset="0"/>
              </a:rPr>
              <a:t>.Σε αυτή την περίπτωση χρειάζεται περεταίρω διερεύνηση.</a:t>
            </a:r>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79700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normAutofit/>
          </a:bodyPr>
          <a:lstStyle/>
          <a:p>
            <a:pPr algn="ctr"/>
            <a:r>
              <a:rPr lang="el-GR" dirty="0">
                <a:latin typeface="Calibri Light" panose="020F0302020204030204" pitchFamily="34" charset="0"/>
                <a:cs typeface="Calibri Light" panose="020F0302020204030204" pitchFamily="34" charset="0"/>
              </a:rPr>
              <a:t>ΕΝΑΣ ΜΑΘΗΤΗΣ ΜΙΛΑΕΙ ΣΤΟΝ ΚΑΘΗΓΗΤΗ ΤΟΥ</a:t>
            </a:r>
          </a:p>
        </p:txBody>
      </p:sp>
      <p:sp>
        <p:nvSpPr>
          <p:cNvPr id="3" name="Θέση περιεχομένου 2"/>
          <p:cNvSpPr>
            <a:spLocks noGrp="1"/>
          </p:cNvSpPr>
          <p:nvPr>
            <p:ph sz="quarter" idx="1"/>
          </p:nvPr>
        </p:nvSpPr>
        <p:spPr>
          <a:xfrm>
            <a:off x="179512" y="1484784"/>
            <a:ext cx="8964488" cy="5256584"/>
          </a:xfrm>
        </p:spPr>
        <p:txBody>
          <a:bodyPr>
            <a:noAutofit/>
          </a:bodyPr>
          <a:lstStyle/>
          <a:p>
            <a:r>
              <a:rPr lang="el-GR" sz="2400" dirty="0" smtClean="0">
                <a:latin typeface="Calibri Light" panose="020F0302020204030204" pitchFamily="34" charset="0"/>
                <a:cs typeface="Calibri Light" panose="020F0302020204030204" pitchFamily="34" charset="0"/>
              </a:rPr>
              <a:t>Μη </a:t>
            </a:r>
            <a:r>
              <a:rPr lang="el-GR" sz="2400" dirty="0">
                <a:latin typeface="Calibri Light" panose="020F0302020204030204" pitchFamily="34" charset="0"/>
                <a:cs typeface="Calibri Light" panose="020F0302020204030204" pitchFamily="34" charset="0"/>
              </a:rPr>
              <a:t>με κρίνετε μόνο από τους βαθμούς που πετυχαίνω με τις απαντήσεις μου, αλλά περισσότερο από την προσπάθεια που καταβάλλω. Δώστε μου ενθάρρυνση.</a:t>
            </a:r>
          </a:p>
          <a:p>
            <a:r>
              <a:rPr lang="el-GR" sz="2400" dirty="0" smtClean="0">
                <a:latin typeface="Calibri Light" panose="020F0302020204030204" pitchFamily="34" charset="0"/>
                <a:cs typeface="Calibri Light" panose="020F0302020204030204" pitchFamily="34" charset="0"/>
              </a:rPr>
              <a:t>Μη </a:t>
            </a:r>
            <a:r>
              <a:rPr lang="el-GR" sz="2400" dirty="0">
                <a:latin typeface="Calibri Light" panose="020F0302020204030204" pitchFamily="34" charset="0"/>
                <a:cs typeface="Calibri Light" panose="020F0302020204030204" pitchFamily="34" charset="0"/>
              </a:rPr>
              <a:t>με γελοιοποιείτε μπροστά στους συμμαθητές μου. Μια λέξη σας που θα ειπωθεί ιδιαιτέρως με σοβαρότητα και καλοσύνη θα φέρει μεγαλύτερο αποτέλεσμα.</a:t>
            </a:r>
          </a:p>
          <a:p>
            <a:r>
              <a:rPr lang="el-GR" sz="2400" dirty="0" smtClean="0">
                <a:latin typeface="Calibri Light" panose="020F0302020204030204" pitchFamily="34" charset="0"/>
                <a:cs typeface="Calibri Light" panose="020F0302020204030204" pitchFamily="34" charset="0"/>
              </a:rPr>
              <a:t>Βοηθήστε </a:t>
            </a:r>
            <a:r>
              <a:rPr lang="el-GR" sz="2400" dirty="0">
                <a:latin typeface="Calibri Light" panose="020F0302020204030204" pitchFamily="34" charset="0"/>
                <a:cs typeface="Calibri Light" panose="020F0302020204030204" pitchFamily="34" charset="0"/>
              </a:rPr>
              <a:t>με να μάθω να σκέπτομαι και να κρίνω μόνος μου και όχι να απομνημονεύω έτοιμες απαντήσεις. Να βρίσκω μόνος μου τις απαντήσεις, έστω κι αν αυτό είναι περισσότερο κουραστικό και για σας και για μένα.</a:t>
            </a:r>
          </a:p>
          <a:p>
            <a:pPr marL="0" indent="0">
              <a:buNone/>
            </a:pPr>
            <a:r>
              <a:rPr lang="el-GR" sz="2400" dirty="0" smtClean="0">
                <a:latin typeface="Calibri Light" panose="020F0302020204030204" pitchFamily="34" charset="0"/>
                <a:cs typeface="Calibri Light" panose="020F0302020204030204" pitchFamily="34" charset="0"/>
              </a:rPr>
              <a:t> </a:t>
            </a:r>
            <a:endParaRPr lang="el-GR"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47395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16632"/>
            <a:ext cx="7467600" cy="6357320"/>
          </a:xfrm>
        </p:spPr>
        <p:txBody>
          <a:bodyPr>
            <a:normAutofit/>
          </a:bodyPr>
          <a:lstStyle/>
          <a:p>
            <a:r>
              <a:rPr lang="el-GR" dirty="0" smtClean="0">
                <a:latin typeface="Calibri Light" panose="020F0302020204030204" pitchFamily="34" charset="0"/>
                <a:cs typeface="Calibri Light" panose="020F0302020204030204" pitchFamily="34" charset="0"/>
              </a:rPr>
              <a:t>Ακούστε </a:t>
            </a:r>
            <a:r>
              <a:rPr lang="el-GR" dirty="0">
                <a:latin typeface="Calibri Light" panose="020F0302020204030204" pitchFamily="34" charset="0"/>
                <a:cs typeface="Calibri Light" panose="020F0302020204030204" pitchFamily="34" charset="0"/>
              </a:rPr>
              <a:t>πρόθυμα τις ερωτήσεις που κάνω με σοβαρότητα, έστω κι αν σας φαίνονται βλακώδεις. Με αυτή σας τη συμπεριφορά θα με μάθετε να ακούω τους άλλους προσεκτικά</a:t>
            </a:r>
            <a:r>
              <a:rPr lang="el-GR" dirty="0" smtClean="0">
                <a:latin typeface="Calibri Light" panose="020F0302020204030204" pitchFamily="34" charset="0"/>
                <a:cs typeface="Calibri Light" panose="020F0302020204030204" pitchFamily="34" charset="0"/>
              </a:rPr>
              <a:t>.</a:t>
            </a:r>
          </a:p>
          <a:p>
            <a:r>
              <a:rPr lang="el-GR" dirty="0" smtClean="0">
                <a:latin typeface="Calibri Light" panose="020F0302020204030204" pitchFamily="34" charset="0"/>
                <a:cs typeface="Calibri Light" panose="020F0302020204030204" pitchFamily="34" charset="0"/>
              </a:rPr>
              <a:t>Μη </a:t>
            </a:r>
            <a:r>
              <a:rPr lang="el-GR" dirty="0">
                <a:latin typeface="Calibri Light" panose="020F0302020204030204" pitchFamily="34" charset="0"/>
                <a:cs typeface="Calibri Light" panose="020F0302020204030204" pitchFamily="34" charset="0"/>
              </a:rPr>
              <a:t>μου προβάλλετε άλλο συμμαθητή μου για παράδειγμα, έτσι υπάρχει φόβος να τον αντιπαθήσω.</a:t>
            </a:r>
          </a:p>
          <a:p>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Όταν πετυχαίνω κάτι, μη με παρουσιάζετε σαν υπόδειγμα στους άλλους, αυτό με βάζει σε δύσκολη θέση. Σε μια τέτοια περίπτωση, θα χαρώ πολύ μ’ ένα καλό σας λόγο.</a:t>
            </a:r>
          </a:p>
          <a:p>
            <a:r>
              <a:rPr lang="el-GR" dirty="0" smtClean="0">
                <a:latin typeface="Calibri Light" panose="020F0302020204030204" pitchFamily="34" charset="0"/>
                <a:cs typeface="Calibri Light" panose="020F0302020204030204" pitchFamily="34" charset="0"/>
              </a:rPr>
              <a:t>Μη </a:t>
            </a:r>
            <a:r>
              <a:rPr lang="el-GR" dirty="0">
                <a:latin typeface="Calibri Light" panose="020F0302020204030204" pitchFamily="34" charset="0"/>
                <a:cs typeface="Calibri Light" panose="020F0302020204030204" pitchFamily="34" charset="0"/>
              </a:rPr>
              <a:t>ζητάτε από μένα να θεωρώ τις σπουδές μου σαν την πιο μεγάλη απόλαυση της ζωής μου. Ειλικρινά δεν είναι κάτι τέτοιο για  μένα.</a:t>
            </a:r>
          </a:p>
          <a:p>
            <a:r>
              <a:rPr lang="el-GR" dirty="0" smtClean="0">
                <a:latin typeface="Calibri Light" panose="020F0302020204030204" pitchFamily="34" charset="0"/>
                <a:cs typeface="Calibri Light" panose="020F0302020204030204" pitchFamily="34" charset="0"/>
              </a:rPr>
              <a:t>Να </a:t>
            </a:r>
            <a:r>
              <a:rPr lang="el-GR" dirty="0">
                <a:latin typeface="Calibri Light" panose="020F0302020204030204" pitchFamily="34" charset="0"/>
                <a:cs typeface="Calibri Light" panose="020F0302020204030204" pitchFamily="34" charset="0"/>
              </a:rPr>
              <a:t>έχετε απαιτήσεις από μένα, φτάνει να είστε δίκαιος. Γνωρίζω ότι είναι αναγκαίο, έστω κι αν επαναστατώ.</a:t>
            </a:r>
          </a:p>
          <a:p>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06039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dirty="0" smtClean="0">
                <a:latin typeface="Calibri Light" panose="020F0302020204030204" pitchFamily="34" charset="0"/>
                <a:cs typeface="Calibri Light" panose="020F0302020204030204" pitchFamily="34" charset="0"/>
              </a:rPr>
              <a:t>Συνεργασια γονεων -εκπαιδευτικων</a:t>
            </a:r>
            <a:endParaRPr lang="el-GR" sz="3600" dirty="0">
              <a:latin typeface="Calibri Light" panose="020F0302020204030204" pitchFamily="34" charset="0"/>
              <a:cs typeface="Calibri Light" panose="020F0302020204030204" pitchFamily="34" charset="0"/>
            </a:endParaRPr>
          </a:p>
        </p:txBody>
      </p:sp>
      <p:pic>
        <p:nvPicPr>
          <p:cNvPr id="3075"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204864"/>
            <a:ext cx="4432088" cy="3336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74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ΕΠΙΚΟΙΝΩΝΙΑ</a:t>
            </a:r>
            <a:endParaRPr lang="el-GR"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4221088"/>
            <a:ext cx="4747125" cy="2173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628800"/>
            <a:ext cx="4227345" cy="2208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21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04864"/>
            <a:ext cx="7467600" cy="1944216"/>
          </a:xfrm>
        </p:spPr>
        <p:txBody>
          <a:bodyPr>
            <a:normAutofit/>
          </a:bodyPr>
          <a:lstStyle/>
          <a:p>
            <a:pPr algn="ctr"/>
            <a:r>
              <a:rPr lang="el-GR" dirty="0"/>
              <a:t>Που </a:t>
            </a:r>
            <a:r>
              <a:rPr lang="el-GR" dirty="0" smtClean="0"/>
              <a:t>εντοπίζονται  τα </a:t>
            </a:r>
            <a:r>
              <a:rPr lang="el-GR" dirty="0"/>
              <a:t>εμπόδια για </a:t>
            </a:r>
            <a:r>
              <a:rPr lang="el-GR" dirty="0" smtClean="0"/>
              <a:t>συνεργασία μεταξυ εκπαιδευτικων και  γονεων…..</a:t>
            </a:r>
            <a:r>
              <a:rPr lang="el-GR" dirty="0"/>
              <a:t/>
            </a:r>
            <a:br>
              <a:rPr lang="el-GR" dirty="0"/>
            </a:br>
            <a:endParaRPr lang="el-GR" dirty="0"/>
          </a:p>
        </p:txBody>
      </p:sp>
    </p:spTree>
    <p:extLst>
      <p:ext uri="{BB962C8B-B14F-4D97-AF65-F5344CB8AC3E}">
        <p14:creationId xmlns:p14="http://schemas.microsoft.com/office/powerpoint/2010/main" xmlns="" val="289422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88640"/>
            <a:ext cx="8219256" cy="5832648"/>
          </a:xfrm>
        </p:spPr>
        <p:txBody>
          <a:bodyPr>
            <a:normAutofit/>
          </a:bodyPr>
          <a:lstStyle/>
          <a:p>
            <a:endParaRPr lang="el-GR" dirty="0" smtClean="0"/>
          </a:p>
          <a:p>
            <a:endParaRPr lang="el-GR" dirty="0"/>
          </a:p>
          <a:p>
            <a:pPr algn="just"/>
            <a:r>
              <a:rPr lang="el-GR" dirty="0" smtClean="0">
                <a:latin typeface="Calibri Light" panose="020F0302020204030204" pitchFamily="34" charset="0"/>
                <a:cs typeface="Calibri Light" panose="020F0302020204030204" pitchFamily="34" charset="0"/>
              </a:rPr>
              <a:t>Στον </a:t>
            </a:r>
            <a:r>
              <a:rPr lang="el-GR" dirty="0">
                <a:latin typeface="Calibri Light" panose="020F0302020204030204" pitchFamily="34" charset="0"/>
                <a:cs typeface="Calibri Light" panose="020F0302020204030204" pitchFamily="34" charset="0"/>
              </a:rPr>
              <a:t>τρόπο επικοινωνίας του σχολείου με την </a:t>
            </a:r>
            <a:r>
              <a:rPr lang="el-GR" dirty="0" smtClean="0">
                <a:latin typeface="Calibri Light" panose="020F0302020204030204" pitchFamily="34" charset="0"/>
                <a:cs typeface="Calibri Light" panose="020F0302020204030204" pitchFamily="34" charset="0"/>
              </a:rPr>
              <a:t>οικογένεια</a:t>
            </a:r>
          </a:p>
          <a:p>
            <a:pPr algn="just"/>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Στη στάση των εκπαιδευτικών, αλλά και των γονέων </a:t>
            </a:r>
            <a:endParaRPr lang="el-GR" dirty="0" smtClean="0">
              <a:latin typeface="Calibri Light" panose="020F0302020204030204" pitchFamily="34" charset="0"/>
              <a:cs typeface="Calibri Light" panose="020F0302020204030204" pitchFamily="34" charset="0"/>
            </a:endParaRPr>
          </a:p>
          <a:p>
            <a:pPr algn="just"/>
            <a:r>
              <a:rPr lang="el-GR" dirty="0" smtClean="0">
                <a:latin typeface="Calibri Light" panose="020F0302020204030204" pitchFamily="34" charset="0"/>
                <a:cs typeface="Calibri Light" panose="020F0302020204030204" pitchFamily="34" charset="0"/>
              </a:rPr>
              <a:t>Στη </a:t>
            </a:r>
            <a:r>
              <a:rPr lang="el-GR" dirty="0">
                <a:latin typeface="Calibri Light" panose="020F0302020204030204" pitchFamily="34" charset="0"/>
                <a:cs typeface="Calibri Light" panose="020F0302020204030204" pitchFamily="34" charset="0"/>
              </a:rPr>
              <a:t>έλλειψη καθοδήγησης και βοήθειας των γονέων για τη συμμετοχή τους στις μαθησιακές δραστηριότητες του </a:t>
            </a:r>
            <a:r>
              <a:rPr lang="el-GR" dirty="0" smtClean="0">
                <a:latin typeface="Calibri Light" panose="020F0302020204030204" pitchFamily="34" charset="0"/>
                <a:cs typeface="Calibri Light" panose="020F0302020204030204" pitchFamily="34" charset="0"/>
              </a:rPr>
              <a:t>σπιτιού</a:t>
            </a:r>
          </a:p>
          <a:p>
            <a:pPr algn="just"/>
            <a:r>
              <a:rPr lang="el-GR" dirty="0">
                <a:latin typeface="Calibri Light" panose="020F0302020204030204" pitchFamily="34" charset="0"/>
                <a:cs typeface="Calibri Light" panose="020F0302020204030204" pitchFamily="34" charset="0"/>
              </a:rPr>
              <a:t>Όταν ένα παιδί αντιμετωπίζει δυσκολία στο </a:t>
            </a:r>
            <a:r>
              <a:rPr lang="el-GR" dirty="0" smtClean="0">
                <a:latin typeface="Calibri Light" panose="020F0302020204030204" pitchFamily="34" charset="0"/>
                <a:cs typeface="Calibri Light" panose="020F0302020204030204" pitchFamily="34" charset="0"/>
              </a:rPr>
              <a:t>σχολείο οι γονείς αισθάνονται ευάλωτοι, ντροπή, διάψευση προσδοκιών, άρνηση να δουν το σχολειό ως χώρο αγωγής θύμος άρνηση να δουν τη δυσκολία.  </a:t>
            </a:r>
          </a:p>
          <a:p>
            <a:pPr algn="just"/>
            <a:r>
              <a:rPr lang="el-GR" dirty="0" smtClean="0">
                <a:latin typeface="Calibri Light" panose="020F0302020204030204" pitchFamily="34" charset="0"/>
                <a:cs typeface="Calibri Light" panose="020F0302020204030204" pitchFamily="34" charset="0"/>
              </a:rPr>
              <a:t>Τα παιδιά και οι έφηβοι δεν </a:t>
            </a:r>
            <a:r>
              <a:rPr lang="el-GR" dirty="0">
                <a:latin typeface="Calibri Light" panose="020F0302020204030204" pitchFamily="34" charset="0"/>
                <a:cs typeface="Calibri Light" panose="020F0302020204030204" pitchFamily="34" charset="0"/>
              </a:rPr>
              <a:t>εμφανίζουν τα ίδια προβλήματα και την ίδια συμπεριφορά. σε όλα τα κοινωνικά πλαίσια.</a:t>
            </a:r>
          </a:p>
        </p:txBody>
      </p:sp>
    </p:spTree>
    <p:extLst>
      <p:ext uri="{BB962C8B-B14F-4D97-AF65-F5344CB8AC3E}">
        <p14:creationId xmlns:p14="http://schemas.microsoft.com/office/powerpoint/2010/main" xmlns="" val="327314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Ορθογώνιο"/>
          <p:cNvSpPr>
            <a:spLocks noChangeArrowheads="1"/>
          </p:cNvSpPr>
          <p:nvPr/>
        </p:nvSpPr>
        <p:spPr bwMode="auto">
          <a:xfrm>
            <a:off x="395288" y="1700213"/>
            <a:ext cx="1916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l-GR" altLang="el-GR" sz="1800">
                <a:latin typeface="Arial" pitchFamily="34" charset="0"/>
              </a:rPr>
              <a:t> </a:t>
            </a:r>
          </a:p>
        </p:txBody>
      </p:sp>
      <p:sp>
        <p:nvSpPr>
          <p:cNvPr id="30725" name="Rectangle 3"/>
          <p:cNvSpPr>
            <a:spLocks noChangeArrowheads="1"/>
          </p:cNvSpPr>
          <p:nvPr/>
        </p:nvSpPr>
        <p:spPr bwMode="auto">
          <a:xfrm>
            <a:off x="0" y="-101600"/>
            <a:ext cx="8964613" cy="2032000"/>
          </a:xfrm>
          <a:prstGeom prst="rect">
            <a:avLst/>
          </a:prstGeom>
          <a:noFill/>
          <a:ln w="9525">
            <a:noFill/>
            <a:miter lim="800000"/>
            <a:headEnd/>
            <a:tailEnd/>
          </a:ln>
        </p:spPr>
        <p:txBody>
          <a:bodyPr anchor="ctr">
            <a:spAutoFit/>
          </a:bodyPr>
          <a:lstStyle/>
          <a:p>
            <a:pPr algn="ctr" eaLnBrk="0" hangingPunct="0">
              <a:defRPr/>
            </a:pPr>
            <a:r>
              <a:rPr lang="el-GR" sz="3600" cap="small" dirty="0">
                <a:solidFill>
                  <a:schemeClr val="tx2"/>
                </a:solidFill>
                <a:latin typeface="Calibri Light" pitchFamily="34" charset="0"/>
                <a:ea typeface="+mj-ea"/>
                <a:cs typeface="+mj-cs"/>
              </a:rPr>
              <a:t>ΟΙ</a:t>
            </a:r>
            <a:r>
              <a:rPr lang="en-US" sz="3600" cap="small" dirty="0">
                <a:solidFill>
                  <a:schemeClr val="tx2"/>
                </a:solidFill>
                <a:latin typeface="Calibri Light" pitchFamily="34" charset="0"/>
                <a:ea typeface="+mj-ea"/>
                <a:cs typeface="+mj-cs"/>
              </a:rPr>
              <a:t> </a:t>
            </a:r>
            <a:r>
              <a:rPr lang="el-GR" sz="3600" cap="small" dirty="0">
                <a:solidFill>
                  <a:schemeClr val="tx2"/>
                </a:solidFill>
                <a:latin typeface="Calibri Light" pitchFamily="34" charset="0"/>
                <a:ea typeface="+mj-ea"/>
                <a:cs typeface="+mj-cs"/>
              </a:rPr>
              <a:t>ΕΚΠΑΙΔΕΥΤΙΚΟΙ ΚΟΥΒΕΝΤΙΑΖΟΥΜΕ</a:t>
            </a:r>
            <a:r>
              <a:rPr lang="en-US" sz="3600" cap="small" dirty="0">
                <a:solidFill>
                  <a:schemeClr val="tx2"/>
                </a:solidFill>
                <a:latin typeface="Calibri Light" pitchFamily="34" charset="0"/>
                <a:ea typeface="+mj-ea"/>
                <a:cs typeface="+mj-cs"/>
              </a:rPr>
              <a:t> </a:t>
            </a:r>
            <a:r>
              <a:rPr lang="el-GR" sz="3600" cap="small" dirty="0">
                <a:solidFill>
                  <a:schemeClr val="tx2"/>
                </a:solidFill>
                <a:latin typeface="Calibri Light" pitchFamily="34" charset="0"/>
                <a:ea typeface="+mj-ea"/>
                <a:cs typeface="+mj-cs"/>
              </a:rPr>
              <a:t>ΜΕ ΤΟΥΣ ΓΟΝΕΙΣ</a:t>
            </a:r>
          </a:p>
          <a:p>
            <a:pPr algn="ctr" eaLnBrk="0" hangingPunct="0">
              <a:defRPr/>
            </a:pPr>
            <a:r>
              <a:rPr lang="en-US" sz="3600" b="1" dirty="0">
                <a:solidFill>
                  <a:srgbClr val="00B050"/>
                </a:solidFill>
                <a:latin typeface="Calibri Light" pitchFamily="34" charset="0"/>
              </a:rPr>
              <a:t> </a:t>
            </a:r>
            <a:endParaRPr lang="el-GR" sz="3600" b="1" dirty="0">
              <a:solidFill>
                <a:srgbClr val="00B050"/>
              </a:solidFill>
              <a:latin typeface="Calibri Light" pitchFamily="34" charset="0"/>
            </a:endParaRPr>
          </a:p>
          <a:p>
            <a:pPr algn="ctr" eaLnBrk="0" hangingPunct="0">
              <a:defRPr/>
            </a:pPr>
            <a:endParaRPr lang="el-GR" dirty="0">
              <a:solidFill>
                <a:srgbClr val="D488C5"/>
              </a:solidFill>
            </a:endParaRPr>
          </a:p>
        </p:txBody>
      </p:sp>
      <p:pic>
        <p:nvPicPr>
          <p:cNvPr id="30724" name="Picture 6" descr="C:\Users\USER\Desktop\-10-6340.jpg"/>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1571625" y="1203325"/>
            <a:ext cx="6072188" cy="5654675"/>
          </a:xfrm>
          <a:noFill/>
        </p:spPr>
      </p:pic>
    </p:spTree>
    <p:extLst>
      <p:ext uri="{BB962C8B-B14F-4D97-AF65-F5344CB8AC3E}">
        <p14:creationId xmlns:p14="http://schemas.microsoft.com/office/powerpoint/2010/main" xmlns="" val="3498019788"/>
      </p:ext>
    </p:extLst>
  </p:cSld>
  <p:clrMapOvr>
    <a:masterClrMapping/>
  </p:clrMapOvr>
  <p:transition spd="slow">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quarter" idx="1"/>
          </p:nvPr>
        </p:nvSpPr>
        <p:spPr>
          <a:xfrm>
            <a:off x="-252413" y="0"/>
            <a:ext cx="4367213" cy="6172200"/>
          </a:xfrm>
        </p:spPr>
        <p:txBody>
          <a:bodyPr>
            <a:normAutofit lnSpcReduction="10000"/>
          </a:bodyPr>
          <a:lstStyle/>
          <a:p>
            <a:pPr marL="274320" indent="-274320" eaLnBrk="1" fontAlgn="auto" hangingPunct="1">
              <a:spcAft>
                <a:spcPts val="0"/>
              </a:spcAft>
              <a:buFont typeface="Wingdings"/>
              <a:buNone/>
              <a:defRPr/>
            </a:pPr>
            <a:r>
              <a:rPr lang="el-GR" b="1" dirty="0" smtClean="0">
                <a:solidFill>
                  <a:srgbClr val="006600"/>
                </a:solidFill>
              </a:rPr>
              <a:t>   </a:t>
            </a:r>
            <a:r>
              <a:rPr lang="el-GR" b="1" dirty="0" smtClean="0">
                <a:solidFill>
                  <a:srgbClr val="006600"/>
                </a:solidFill>
                <a:latin typeface="Calibri Light" pitchFamily="34" charset="0"/>
              </a:rPr>
              <a:t>ΠΟΤΕ;</a:t>
            </a:r>
            <a:endParaRPr lang="el-GR" dirty="0" smtClean="0">
              <a:solidFill>
                <a:srgbClr val="006600"/>
              </a:solidFill>
              <a:latin typeface="Calibri Light" pitchFamily="34" charset="0"/>
            </a:endParaRPr>
          </a:p>
          <a:p>
            <a:pPr marL="274320" indent="-274320" eaLnBrk="1" fontAlgn="auto" hangingPunct="1">
              <a:spcAft>
                <a:spcPts val="0"/>
              </a:spcAft>
              <a:buFont typeface="Wingdings"/>
              <a:buNone/>
              <a:defRPr/>
            </a:pPr>
            <a:r>
              <a:rPr lang="el-GR" dirty="0" smtClean="0">
                <a:solidFill>
                  <a:srgbClr val="006600"/>
                </a:solidFill>
                <a:latin typeface="Calibri Light" pitchFamily="34" charset="0"/>
              </a:rPr>
              <a:t>    Μόνο όποτε υπάρχει πρόβλημα ή και για να πούμε τι έχει βελτιωθεί;</a:t>
            </a:r>
          </a:p>
          <a:p>
            <a:pPr marL="274320" indent="-274320" eaLnBrk="1" fontAlgn="auto" hangingPunct="1">
              <a:spcAft>
                <a:spcPts val="0"/>
              </a:spcAft>
              <a:buFont typeface="Wingdings"/>
              <a:buNone/>
              <a:defRPr/>
            </a:pPr>
            <a:r>
              <a:rPr lang="el-GR" dirty="0" smtClean="0">
                <a:latin typeface="Calibri Light" pitchFamily="34" charset="0"/>
              </a:rPr>
              <a:t>    Τα ίδια κ. Παπαδόπουλε. O Δημήτρης είναι ζωηρός και …</a:t>
            </a:r>
          </a:p>
          <a:p>
            <a:pPr marL="274320" indent="-274320" eaLnBrk="1" fontAlgn="auto" hangingPunct="1">
              <a:spcAft>
                <a:spcPts val="0"/>
              </a:spcAft>
              <a:buFont typeface="Wingdings"/>
              <a:buNone/>
              <a:defRPr/>
            </a:pPr>
            <a:r>
              <a:rPr lang="el-GR" dirty="0" smtClean="0">
                <a:latin typeface="Calibri Light" pitchFamily="34" charset="0"/>
              </a:rPr>
              <a:t>    ΔΕΕΕΝ διαβάζει.</a:t>
            </a:r>
          </a:p>
          <a:p>
            <a:pPr marL="274320" indent="-274320" eaLnBrk="1" fontAlgn="auto" hangingPunct="1">
              <a:spcAft>
                <a:spcPts val="0"/>
              </a:spcAft>
              <a:buFont typeface="Wingdings"/>
              <a:buNone/>
              <a:defRPr/>
            </a:pPr>
            <a:endParaRPr lang="el-GR" dirty="0" smtClean="0">
              <a:latin typeface="Calibri Light" pitchFamily="34" charset="0"/>
            </a:endParaRPr>
          </a:p>
          <a:p>
            <a:pPr marL="274320" indent="-274320" eaLnBrk="1" fontAlgn="auto" hangingPunct="1">
              <a:spcAft>
                <a:spcPts val="0"/>
              </a:spcAft>
              <a:buFont typeface="Wingdings"/>
              <a:buNone/>
              <a:defRPr/>
            </a:pPr>
            <a:r>
              <a:rPr lang="el-GR" b="1" dirty="0" smtClean="0">
                <a:solidFill>
                  <a:srgbClr val="0070C0"/>
                </a:solidFill>
                <a:latin typeface="Calibri Light" pitchFamily="34" charset="0"/>
              </a:rPr>
              <a:t>      </a:t>
            </a:r>
            <a:r>
              <a:rPr lang="el-GR" sz="2800" b="1" dirty="0" smtClean="0">
                <a:solidFill>
                  <a:srgbClr val="0070C0"/>
                </a:solidFill>
                <a:latin typeface="Calibri Light" pitchFamily="34" charset="0"/>
              </a:rPr>
              <a:t>Ή</a:t>
            </a:r>
          </a:p>
          <a:p>
            <a:pPr marL="274320" indent="-274320" eaLnBrk="1" fontAlgn="auto" hangingPunct="1">
              <a:spcAft>
                <a:spcPts val="0"/>
              </a:spcAft>
              <a:buFont typeface="Wingdings"/>
              <a:buNone/>
              <a:defRPr/>
            </a:pPr>
            <a:endParaRPr lang="el-GR" dirty="0" smtClean="0">
              <a:solidFill>
                <a:srgbClr val="0070C0"/>
              </a:solidFill>
              <a:latin typeface="Calibri Light" pitchFamily="34" charset="0"/>
            </a:endParaRPr>
          </a:p>
          <a:p>
            <a:pPr marL="274320" indent="-274320" eaLnBrk="1" fontAlgn="auto" hangingPunct="1">
              <a:spcAft>
                <a:spcPts val="0"/>
              </a:spcAft>
              <a:buFont typeface="Wingdings"/>
              <a:buNone/>
              <a:defRPr/>
            </a:pPr>
            <a:r>
              <a:rPr lang="el-GR" dirty="0" smtClean="0">
                <a:latin typeface="Calibri Light" pitchFamily="34" charset="0"/>
              </a:rPr>
              <a:t>    Δημήτρη, μπράβο. Βλέπω ότι την τελευταία εβδομάδα,</a:t>
            </a:r>
          </a:p>
          <a:p>
            <a:pPr marL="274320" indent="-274320" eaLnBrk="1" fontAlgn="auto" hangingPunct="1">
              <a:spcAft>
                <a:spcPts val="0"/>
              </a:spcAft>
              <a:buFont typeface="Wingdings"/>
              <a:buNone/>
              <a:defRPr/>
            </a:pPr>
            <a:r>
              <a:rPr lang="el-GR" dirty="0" smtClean="0">
                <a:latin typeface="Calibri Light" pitchFamily="34" charset="0"/>
              </a:rPr>
              <a:t>    μιλάς λιγότερο και προσέχεις περισσότερο.</a:t>
            </a:r>
          </a:p>
          <a:p>
            <a:pPr marL="274320" indent="-274320" eaLnBrk="1" fontAlgn="auto" hangingPunct="1">
              <a:spcAft>
                <a:spcPts val="0"/>
              </a:spcAft>
              <a:buFont typeface="Wingdings"/>
              <a:buNone/>
              <a:defRPr/>
            </a:pPr>
            <a:r>
              <a:rPr lang="el-GR" dirty="0" smtClean="0">
                <a:latin typeface="Calibri Light" pitchFamily="34" charset="0"/>
              </a:rPr>
              <a:t>    Φέρε και τους γονείς σου από εδώ να του τα πω….</a:t>
            </a:r>
          </a:p>
          <a:p>
            <a:pPr marL="274320" indent="-274320" eaLnBrk="1" fontAlgn="auto" hangingPunct="1">
              <a:spcAft>
                <a:spcPts val="0"/>
              </a:spcAft>
              <a:buFont typeface="Wingdings"/>
              <a:buChar char=""/>
              <a:defRPr/>
            </a:pPr>
            <a:endParaRPr lang="el-GR" dirty="0"/>
          </a:p>
        </p:txBody>
      </p:sp>
      <p:pic>
        <p:nvPicPr>
          <p:cNvPr id="31747" name="Picture 9" descr="C:\Users\USER\Desktop\-11-6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2063" y="214313"/>
            <a:ext cx="367665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10" descr="C:\Users\USER\Desktop\-11-63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000375"/>
            <a:ext cx="2786063" cy="346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80188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80975" y="115888"/>
            <a:ext cx="4392613" cy="6553200"/>
          </a:xfrm>
        </p:spPr>
        <p:txBody>
          <a:bodyPr>
            <a:normAutofit fontScale="77500" lnSpcReduction="20000"/>
          </a:bodyPr>
          <a:lstStyle/>
          <a:p>
            <a:pPr marL="274320" indent="-274320" eaLnBrk="1" fontAlgn="auto" hangingPunct="1">
              <a:spcAft>
                <a:spcPts val="0"/>
              </a:spcAft>
              <a:buFont typeface="Wingdings"/>
              <a:buNone/>
              <a:defRPr/>
            </a:pPr>
            <a:r>
              <a:rPr lang="el-GR" dirty="0" smtClean="0">
                <a:solidFill>
                  <a:srgbClr val="006666"/>
                </a:solidFill>
                <a:latin typeface="Calibri Light" pitchFamily="34" charset="0"/>
              </a:rPr>
              <a:t>     </a:t>
            </a:r>
            <a:r>
              <a:rPr lang="el-GR" sz="3100" b="1" dirty="0" smtClean="0">
                <a:solidFill>
                  <a:srgbClr val="006600"/>
                </a:solidFill>
                <a:latin typeface="Calibri Light" pitchFamily="34" charset="0"/>
              </a:rPr>
              <a:t>ΠΩΣ;</a:t>
            </a:r>
          </a:p>
          <a:p>
            <a:pPr marL="274320" indent="-274320" eaLnBrk="1" fontAlgn="auto" hangingPunct="1">
              <a:spcAft>
                <a:spcPts val="0"/>
              </a:spcAft>
              <a:buFont typeface="Wingdings"/>
              <a:buNone/>
              <a:defRPr/>
            </a:pPr>
            <a:r>
              <a:rPr lang="el-GR" sz="3100" b="1" dirty="0" smtClean="0">
                <a:solidFill>
                  <a:srgbClr val="006600"/>
                </a:solidFill>
                <a:latin typeface="Calibri Light" pitchFamily="34" charset="0"/>
              </a:rPr>
              <a:t>    Με έμφαση στα αρνητικά ή μέσα σε ένα θετικό πλαίσιο;</a:t>
            </a:r>
          </a:p>
          <a:p>
            <a:pPr marL="274320" indent="-274320" eaLnBrk="1" fontAlgn="auto" hangingPunct="1">
              <a:spcAft>
                <a:spcPts val="0"/>
              </a:spcAft>
              <a:buFont typeface="Wingdings"/>
              <a:buNone/>
              <a:defRPr/>
            </a:pPr>
            <a:r>
              <a:rPr lang="el-GR" sz="2000" dirty="0" smtClean="0">
                <a:latin typeface="Calibri Light" pitchFamily="34" charset="0"/>
              </a:rPr>
              <a:t>     </a:t>
            </a:r>
            <a:r>
              <a:rPr lang="el-GR" sz="2600" dirty="0" smtClean="0">
                <a:latin typeface="Calibri Light" pitchFamily="34" charset="0"/>
              </a:rPr>
              <a:t>Πετάει βέβαια που και που καμία κουβέντα σχετική με το μάθημα αλλά γενικά είναι τεμπέλης και ανοργάνωτος δεν φέρνει βιβλία και ασκήσεις.</a:t>
            </a:r>
          </a:p>
          <a:p>
            <a:pPr marL="274320" indent="-274320" eaLnBrk="1" fontAlgn="auto" hangingPunct="1">
              <a:spcAft>
                <a:spcPts val="0"/>
              </a:spcAft>
              <a:buFont typeface="Wingdings"/>
              <a:buNone/>
              <a:defRPr/>
            </a:pPr>
            <a:r>
              <a:rPr lang="el-GR" sz="2600" dirty="0" smtClean="0">
                <a:latin typeface="Calibri Light" pitchFamily="34" charset="0"/>
              </a:rPr>
              <a:t>     ΑΝ ΣΥΝΕΧΙΣΕΙ ΕΤΣΙ ΔΕΝ ΘΑ ΚΑΝΕΙ ΤΙΠΟΤΑ ΣΤΗ ΖΩΗ ΤΟΥ….</a:t>
            </a:r>
          </a:p>
          <a:p>
            <a:pPr marL="274320" indent="-274320" eaLnBrk="1" fontAlgn="auto" hangingPunct="1">
              <a:spcAft>
                <a:spcPts val="0"/>
              </a:spcAft>
              <a:buFont typeface="Wingdings"/>
              <a:buNone/>
              <a:defRPr/>
            </a:pPr>
            <a:endParaRPr lang="el-GR" sz="2000" dirty="0" smtClean="0">
              <a:latin typeface="Calibri Light" pitchFamily="34" charset="0"/>
            </a:endParaRPr>
          </a:p>
          <a:p>
            <a:pPr marL="274320" indent="-274320" eaLnBrk="1" fontAlgn="auto" hangingPunct="1">
              <a:spcAft>
                <a:spcPts val="0"/>
              </a:spcAft>
              <a:buFont typeface="Wingdings"/>
              <a:buNone/>
              <a:defRPr/>
            </a:pPr>
            <a:r>
              <a:rPr lang="el-GR" sz="2600" b="1" dirty="0" smtClean="0">
                <a:latin typeface="Calibri Light" pitchFamily="34" charset="0"/>
              </a:rPr>
              <a:t>      </a:t>
            </a:r>
            <a:r>
              <a:rPr lang="el-GR" sz="2600" b="1" dirty="0" smtClean="0">
                <a:solidFill>
                  <a:srgbClr val="0070C0"/>
                </a:solidFill>
                <a:latin typeface="Calibri Light" pitchFamily="34" charset="0"/>
              </a:rPr>
              <a:t>Η΄</a:t>
            </a:r>
          </a:p>
          <a:p>
            <a:pPr marL="274320" indent="-274320" eaLnBrk="1" fontAlgn="auto" hangingPunct="1">
              <a:spcAft>
                <a:spcPts val="0"/>
              </a:spcAft>
              <a:buFont typeface="Wingdings"/>
              <a:buNone/>
              <a:defRPr/>
            </a:pPr>
            <a:endParaRPr lang="el-GR" sz="2600" b="1" dirty="0" smtClean="0">
              <a:solidFill>
                <a:srgbClr val="0070C0"/>
              </a:solidFill>
              <a:latin typeface="Calibri Light" pitchFamily="34" charset="0"/>
            </a:endParaRPr>
          </a:p>
          <a:p>
            <a:pPr marL="274320" indent="-274320" eaLnBrk="1" fontAlgn="auto" hangingPunct="1">
              <a:spcAft>
                <a:spcPts val="0"/>
              </a:spcAft>
              <a:buFont typeface="Wingdings"/>
              <a:buNone/>
              <a:defRPr/>
            </a:pPr>
            <a:r>
              <a:rPr lang="el-GR" sz="2600" dirty="0" smtClean="0">
                <a:latin typeface="Calibri Light" pitchFamily="34" charset="0"/>
              </a:rPr>
              <a:t>     Όταν παρακολουθεί την ώρα του μαθήματος ξέρει που βρισκόμαστε συμμετέχει. Πολλές φορές όμως δεν είναι σωστά προετοιμασμένος ενώ συχνά του λείπουν πράγματα. Την περασμένη εβδομάδα πχ την μία δεν έφερε ασκήσεις και την άλλη ξέχασε το βιβλίο. Είναι ένα παιδί με δυνατότητες αν προσπαθήσει μπορεί να τα καταφέρει.</a:t>
            </a:r>
            <a:endParaRPr lang="el-GR" sz="2600" dirty="0">
              <a:latin typeface="Calibri Light" pitchFamily="34" charset="0"/>
            </a:endParaRPr>
          </a:p>
        </p:txBody>
      </p:sp>
      <p:pic>
        <p:nvPicPr>
          <p:cNvPr id="32771" name="Picture 9" descr="C:\Users\USER\Desktop\-12-63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188" y="0"/>
            <a:ext cx="389572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10" descr="C:\Users\USER\Desktop\-12-6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4313" y="3357563"/>
            <a:ext cx="4035425"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4550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 Θέση περιεχομένου"/>
          <p:cNvSpPr>
            <a:spLocks noGrp="1"/>
          </p:cNvSpPr>
          <p:nvPr>
            <p:ph sz="quarter" idx="1"/>
          </p:nvPr>
        </p:nvSpPr>
        <p:spPr>
          <a:xfrm>
            <a:off x="-252413" y="188913"/>
            <a:ext cx="4367213" cy="5983287"/>
          </a:xfrm>
        </p:spPr>
        <p:txBody>
          <a:bodyPr/>
          <a:lstStyle/>
          <a:p>
            <a:pPr eaLnBrk="1" hangingPunct="1">
              <a:buFont typeface="Wingdings" pitchFamily="2" charset="2"/>
              <a:buNone/>
            </a:pPr>
            <a:r>
              <a:rPr lang="el-GR" altLang="el-GR" smtClean="0"/>
              <a:t>   </a:t>
            </a:r>
            <a:r>
              <a:rPr lang="el-GR" altLang="el-GR" sz="2200" b="1" smtClean="0">
                <a:solidFill>
                  <a:srgbClr val="006600"/>
                </a:solidFill>
              </a:rPr>
              <a:t>ΠΩΣ; </a:t>
            </a:r>
          </a:p>
          <a:p>
            <a:pPr eaLnBrk="1" hangingPunct="1">
              <a:buFont typeface="Wingdings" pitchFamily="2" charset="2"/>
              <a:buNone/>
            </a:pPr>
            <a:r>
              <a:rPr lang="el-GR" altLang="el-GR" b="1" smtClean="0"/>
              <a:t>   </a:t>
            </a:r>
            <a:r>
              <a:rPr lang="el-GR" altLang="el-GR" sz="2200" b="1" smtClean="0">
                <a:solidFill>
                  <a:srgbClr val="006600"/>
                </a:solidFill>
              </a:rPr>
              <a:t>Γενικά και αόριστα ή συγκεκριμένα ;</a:t>
            </a:r>
          </a:p>
          <a:p>
            <a:pPr eaLnBrk="1" hangingPunct="1">
              <a:buFont typeface="Wingdings" pitchFamily="2" charset="2"/>
              <a:buNone/>
            </a:pPr>
            <a:r>
              <a:rPr lang="el-GR" altLang="el-GR" sz="2000" smtClean="0">
                <a:latin typeface="Calibri Light" pitchFamily="34" charset="0"/>
              </a:rPr>
              <a:t>    Η Μαρία σας είναι πολύ καλό παιδί και πολύ καλή μαθήτρια. Μπράβο της. Έτσι να συνεχίσει.</a:t>
            </a:r>
          </a:p>
          <a:p>
            <a:pPr eaLnBrk="1" hangingPunct="1">
              <a:buFont typeface="Wingdings" pitchFamily="2" charset="2"/>
              <a:buNone/>
            </a:pPr>
            <a:r>
              <a:rPr lang="el-GR" altLang="el-GR" smtClean="0"/>
              <a:t>   </a:t>
            </a:r>
            <a:r>
              <a:rPr lang="el-GR" altLang="el-GR" sz="2200" b="1" smtClean="0">
                <a:solidFill>
                  <a:srgbClr val="0070C0"/>
                </a:solidFill>
              </a:rPr>
              <a:t>Η’ </a:t>
            </a:r>
          </a:p>
          <a:p>
            <a:pPr eaLnBrk="1" hangingPunct="1">
              <a:buFont typeface="Wingdings" pitchFamily="2" charset="2"/>
              <a:buNone/>
            </a:pPr>
            <a:r>
              <a:rPr lang="el-GR" altLang="el-GR" smtClean="0"/>
              <a:t>   </a:t>
            </a:r>
            <a:r>
              <a:rPr lang="el-GR" altLang="el-GR" sz="2000" smtClean="0">
                <a:latin typeface="Calibri Light" pitchFamily="34" charset="0"/>
              </a:rPr>
              <a:t>Η Μαρία είναι συνεπής στα καθήκοντα της. Οι βαθμοί της στα τεστ είναι υψηλοί.</a:t>
            </a:r>
          </a:p>
          <a:p>
            <a:pPr eaLnBrk="1" hangingPunct="1">
              <a:buFont typeface="Wingdings" pitchFamily="2" charset="2"/>
              <a:buNone/>
            </a:pPr>
            <a:r>
              <a:rPr lang="el-GR" altLang="el-GR" sz="2000" smtClean="0">
                <a:latin typeface="Calibri Light" pitchFamily="34" charset="0"/>
              </a:rPr>
              <a:t>    Χρειάζομαι περισσότερο την συμμετοχή της στην τάξη να μιλάει χωρίς φόβο και άγχος. Αυτό θα την βοηθήσει να αυξήσει την αυτοπεποίθηση . Σου έχω εμπιστοσύνη Μαρία , μπορείς.</a:t>
            </a:r>
          </a:p>
          <a:p>
            <a:pPr eaLnBrk="1" hangingPunct="1">
              <a:buFont typeface="Wingdings" pitchFamily="2" charset="2"/>
              <a:buNone/>
            </a:pPr>
            <a:endParaRPr lang="el-GR" altLang="el-GR" sz="2000" smtClean="0">
              <a:latin typeface="Calibri Light" pitchFamily="34" charset="0"/>
            </a:endParaRPr>
          </a:p>
        </p:txBody>
      </p:sp>
      <p:pic>
        <p:nvPicPr>
          <p:cNvPr id="33795" name="Picture 11" descr="C:\Users\USER\Desktop\-13-6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6313" y="214313"/>
            <a:ext cx="3438525"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12" descr="C:\Users\USER\Desktop\-13-63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7688" y="3643313"/>
            <a:ext cx="3705225"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4760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52413" y="0"/>
            <a:ext cx="4537076" cy="6172200"/>
          </a:xfrm>
        </p:spPr>
        <p:txBody>
          <a:bodyPr>
            <a:normAutofit lnSpcReduction="10000"/>
          </a:bodyPr>
          <a:lstStyle/>
          <a:p>
            <a:pPr marL="274320" indent="-274320" eaLnBrk="1" fontAlgn="auto" hangingPunct="1">
              <a:spcAft>
                <a:spcPts val="0"/>
              </a:spcAft>
              <a:buFont typeface="Wingdings"/>
              <a:buNone/>
              <a:defRPr/>
            </a:pPr>
            <a:r>
              <a:rPr lang="el-GR" b="1" dirty="0" smtClean="0">
                <a:solidFill>
                  <a:srgbClr val="006600"/>
                </a:solidFill>
                <a:latin typeface="Calibri Light" pitchFamily="34" charset="0"/>
              </a:rPr>
              <a:t>    ΓΙΑΤΙ;</a:t>
            </a:r>
          </a:p>
          <a:p>
            <a:pPr marL="274320" indent="-274320" eaLnBrk="1" fontAlgn="auto" hangingPunct="1">
              <a:spcAft>
                <a:spcPts val="0"/>
              </a:spcAft>
              <a:buFont typeface="Wingdings"/>
              <a:buNone/>
              <a:defRPr/>
            </a:pPr>
            <a:r>
              <a:rPr lang="el-GR" b="1" dirty="0" smtClean="0">
                <a:solidFill>
                  <a:srgbClr val="006600"/>
                </a:solidFill>
                <a:latin typeface="Calibri Light" pitchFamily="34" charset="0"/>
              </a:rPr>
              <a:t>    Με στόχο να ρίξουμε την εύθηνη στον άλλο ή να συνεργαστούμε;</a:t>
            </a:r>
          </a:p>
          <a:p>
            <a:pPr marL="274320" indent="-274320" eaLnBrk="1" fontAlgn="auto" hangingPunct="1">
              <a:spcAft>
                <a:spcPts val="0"/>
              </a:spcAft>
              <a:buFont typeface="Wingdings"/>
              <a:buNone/>
              <a:defRPr/>
            </a:pPr>
            <a:endParaRPr lang="el-GR" sz="2200" dirty="0" smtClean="0">
              <a:solidFill>
                <a:srgbClr val="006600"/>
              </a:solidFill>
              <a:latin typeface="Calibri Light" pitchFamily="34" charset="0"/>
            </a:endParaRPr>
          </a:p>
          <a:p>
            <a:pPr marL="274320" indent="-274320" eaLnBrk="1" fontAlgn="auto" hangingPunct="1">
              <a:spcAft>
                <a:spcPts val="0"/>
              </a:spcAft>
              <a:buFont typeface="Wingdings"/>
              <a:buNone/>
              <a:defRPr/>
            </a:pPr>
            <a:r>
              <a:rPr lang="el-GR" sz="2200" dirty="0" smtClean="0">
                <a:latin typeface="Calibri Light" pitchFamily="34" charset="0"/>
              </a:rPr>
              <a:t>    Δεν διαβάζει φέτος δε κάνει τίποτα… δείτε τον εσείς στο σπίτι λίγο περισσότερο γιατί αν συνεχίσει έτσι…</a:t>
            </a:r>
          </a:p>
          <a:p>
            <a:pPr marL="274320" indent="-274320" eaLnBrk="1" fontAlgn="auto" hangingPunct="1">
              <a:spcAft>
                <a:spcPts val="0"/>
              </a:spcAft>
              <a:buFont typeface="Wingdings"/>
              <a:buNone/>
              <a:defRPr/>
            </a:pPr>
            <a:endParaRPr lang="el-GR" sz="2200" dirty="0" smtClean="0">
              <a:latin typeface="Calibri Light" pitchFamily="34" charset="0"/>
            </a:endParaRPr>
          </a:p>
          <a:p>
            <a:pPr marL="274320" indent="-274320" eaLnBrk="1" fontAlgn="auto" hangingPunct="1">
              <a:spcAft>
                <a:spcPts val="0"/>
              </a:spcAft>
              <a:buFont typeface="Wingdings"/>
              <a:buNone/>
              <a:defRPr/>
            </a:pPr>
            <a:r>
              <a:rPr lang="el-GR" b="1" dirty="0" smtClean="0">
                <a:solidFill>
                  <a:srgbClr val="0070C0"/>
                </a:solidFill>
                <a:latin typeface="Calibri Light" pitchFamily="34" charset="0"/>
              </a:rPr>
              <a:t>    Η</a:t>
            </a:r>
            <a:r>
              <a:rPr lang="el-GR" b="1" dirty="0" smtClean="0">
                <a:latin typeface="Calibri Light" pitchFamily="34" charset="0"/>
              </a:rPr>
              <a:t>΄</a:t>
            </a:r>
          </a:p>
          <a:p>
            <a:pPr marL="274320" indent="-274320" eaLnBrk="1" fontAlgn="auto" hangingPunct="1">
              <a:spcAft>
                <a:spcPts val="0"/>
              </a:spcAft>
              <a:buFont typeface="Wingdings"/>
              <a:buNone/>
              <a:defRPr/>
            </a:pPr>
            <a:endParaRPr lang="el-GR" sz="2200" dirty="0" smtClean="0">
              <a:latin typeface="Calibri Light" pitchFamily="34" charset="0"/>
            </a:endParaRPr>
          </a:p>
          <a:p>
            <a:pPr marL="274320" indent="-274320" eaLnBrk="1" fontAlgn="auto" hangingPunct="1">
              <a:spcAft>
                <a:spcPts val="0"/>
              </a:spcAft>
              <a:buFont typeface="Wingdings"/>
              <a:buNone/>
              <a:defRPr/>
            </a:pPr>
            <a:r>
              <a:rPr lang="el-GR" sz="2200" dirty="0" smtClean="0">
                <a:latin typeface="Calibri Light" pitchFamily="34" charset="0"/>
              </a:rPr>
              <a:t>    Συζητήσαμε με τον Παύλο για τα πράγματα που τον δυσκολεύουν περισσότερο ,του υποσχέθηκα να τον βοηθήσω. Κουβεντιάστε και εσείς κ. Προκοπίου και τα ξαναλέμε. Μην στεναχωριέστε ο Παύλος θα τα καταφέρει. </a:t>
            </a:r>
          </a:p>
          <a:p>
            <a:pPr marL="274320" indent="-274320" eaLnBrk="1" fontAlgn="auto" hangingPunct="1">
              <a:spcAft>
                <a:spcPts val="0"/>
              </a:spcAft>
              <a:buFont typeface="Wingdings"/>
              <a:buNone/>
              <a:defRPr/>
            </a:pPr>
            <a:endParaRPr lang="el-GR" sz="2200" dirty="0" smtClean="0">
              <a:solidFill>
                <a:srgbClr val="006600"/>
              </a:solidFill>
            </a:endParaRPr>
          </a:p>
        </p:txBody>
      </p:sp>
      <p:pic>
        <p:nvPicPr>
          <p:cNvPr id="35843" name="Picture 3" descr="C:\Users\USER\Desktop\-15-6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571500"/>
            <a:ext cx="3000375"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4" descr="C:\Users\USER\Desktop\-15-63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2063" y="3571875"/>
            <a:ext cx="2771775"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7632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22114"/>
          </a:xfrm>
        </p:spPr>
        <p:txBody>
          <a:bodyPr>
            <a:normAutofit fontScale="90000"/>
          </a:bodyPr>
          <a:lstStyle/>
          <a:p>
            <a:pPr algn="ctr"/>
            <a:r>
              <a:rPr lang="el-GR" sz="3200" dirty="0">
                <a:latin typeface="Calibri Light" panose="020F0302020204030204" pitchFamily="34" charset="0"/>
                <a:cs typeface="Calibri Light" panose="020F0302020204030204" pitchFamily="34" charset="0"/>
              </a:rPr>
              <a:t>ΒΗΜΑΤΑ ΣΥΝΕΡΓΑΣΙΑΣ </a:t>
            </a:r>
            <a:r>
              <a:rPr lang="el-GR" sz="3600" dirty="0">
                <a:latin typeface="Calibri Light" panose="020F0302020204030204" pitchFamily="34" charset="0"/>
                <a:cs typeface="Calibri Light" panose="020F0302020204030204" pitchFamily="34" charset="0"/>
              </a:rPr>
              <a:t>μεταξυ εκπαιδευτικων και γονεων </a:t>
            </a:r>
            <a:endParaRPr lang="el-GR" sz="32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457200" y="1196752"/>
            <a:ext cx="8003232" cy="5277200"/>
          </a:xfrm>
        </p:spPr>
        <p:txBody>
          <a:bodyPr>
            <a:normAutofit fontScale="92500" lnSpcReduction="10000"/>
          </a:bodyPr>
          <a:lstStyle/>
          <a:p>
            <a:pPr marL="0" indent="0">
              <a:buNone/>
            </a:pPr>
            <a:endParaRPr lang="el-GR" dirty="0"/>
          </a:p>
          <a:p>
            <a:r>
              <a:rPr lang="el-GR" sz="2600" dirty="0">
                <a:latin typeface="Calibri Light" panose="020F0302020204030204" pitchFamily="34" charset="0"/>
                <a:cs typeface="Calibri Light" panose="020F0302020204030204" pitchFamily="34" charset="0"/>
              </a:rPr>
              <a:t>Συνάντηση γνωριμίας με τους γονείς κατά την έναρξη του σχολικού έτους με στόχο </a:t>
            </a:r>
            <a:r>
              <a:rPr lang="el-GR" sz="2600" dirty="0" smtClean="0">
                <a:latin typeface="Calibri Light" panose="020F0302020204030204" pitchFamily="34" charset="0"/>
                <a:cs typeface="Calibri Light" panose="020F0302020204030204" pitchFamily="34" charset="0"/>
              </a:rPr>
              <a:t>τον </a:t>
            </a:r>
            <a:r>
              <a:rPr lang="el-GR" sz="2600" dirty="0">
                <a:latin typeface="Calibri Light" panose="020F0302020204030204" pitchFamily="34" charset="0"/>
                <a:cs typeface="Calibri Light" panose="020F0302020204030204" pitchFamily="34" charset="0"/>
              </a:rPr>
              <a:t>σχεδιασμό και τη διατήρηση της </a:t>
            </a:r>
            <a:r>
              <a:rPr lang="el-GR" sz="2600" dirty="0" smtClean="0">
                <a:latin typeface="Calibri Light" panose="020F0302020204030204" pitchFamily="34" charset="0"/>
                <a:cs typeface="Calibri Light" panose="020F0302020204030204" pitchFamily="34" charset="0"/>
              </a:rPr>
              <a:t>συνεργασίας</a:t>
            </a:r>
          </a:p>
          <a:p>
            <a:r>
              <a:rPr lang="el-GR" sz="2600" dirty="0" smtClean="0">
                <a:latin typeface="Calibri Light" panose="020F0302020204030204" pitchFamily="34" charset="0"/>
                <a:cs typeface="Calibri Light" panose="020F0302020204030204" pitchFamily="34" charset="0"/>
              </a:rPr>
              <a:t>Κλίμα </a:t>
            </a:r>
            <a:r>
              <a:rPr lang="el-GR" sz="2600" dirty="0">
                <a:latin typeface="Calibri Light" panose="020F0302020204030204" pitchFamily="34" charset="0"/>
                <a:cs typeface="Calibri Light" panose="020F0302020204030204" pitchFamily="34" charset="0"/>
              </a:rPr>
              <a:t>αμοιβαίου σεβασμού και </a:t>
            </a:r>
            <a:r>
              <a:rPr lang="el-GR" sz="2600" dirty="0" smtClean="0">
                <a:latin typeface="Calibri Light" panose="020F0302020204030204" pitchFamily="34" charset="0"/>
                <a:cs typeface="Calibri Light" panose="020F0302020204030204" pitchFamily="34" charset="0"/>
              </a:rPr>
              <a:t>εμπιστοσύνης</a:t>
            </a:r>
          </a:p>
          <a:p>
            <a:r>
              <a:rPr lang="el-GR" sz="2600" dirty="0" smtClean="0">
                <a:latin typeface="Calibri Light" panose="020F0302020204030204" pitchFamily="34" charset="0"/>
                <a:cs typeface="Calibri Light" panose="020F0302020204030204" pitchFamily="34" charset="0"/>
              </a:rPr>
              <a:t>Συστηματική </a:t>
            </a:r>
            <a:r>
              <a:rPr lang="el-GR" sz="2600" dirty="0">
                <a:latin typeface="Calibri Light" panose="020F0302020204030204" pitchFamily="34" charset="0"/>
                <a:cs typeface="Calibri Light" panose="020F0302020204030204" pitchFamily="34" charset="0"/>
              </a:rPr>
              <a:t>ενημέρωση για το πρόγραμμα του </a:t>
            </a:r>
            <a:r>
              <a:rPr lang="el-GR" sz="2600" dirty="0" smtClean="0">
                <a:latin typeface="Calibri Light" panose="020F0302020204030204" pitchFamily="34" charset="0"/>
                <a:cs typeface="Calibri Light" panose="020F0302020204030204" pitchFamily="34" charset="0"/>
              </a:rPr>
              <a:t>σχολείου</a:t>
            </a:r>
          </a:p>
          <a:p>
            <a:r>
              <a:rPr lang="el-GR" sz="2600" dirty="0" smtClean="0">
                <a:latin typeface="Calibri Light" panose="020F0302020204030204" pitchFamily="34" charset="0"/>
                <a:cs typeface="Calibri Light" panose="020F0302020204030204" pitchFamily="34" charset="0"/>
              </a:rPr>
              <a:t> </a:t>
            </a:r>
            <a:r>
              <a:rPr lang="el-GR" sz="2600" dirty="0">
                <a:latin typeface="Calibri Light" panose="020F0302020204030204" pitchFamily="34" charset="0"/>
                <a:cs typeface="Calibri Light" panose="020F0302020204030204" pitchFamily="34" charset="0"/>
              </a:rPr>
              <a:t>Ενημέρωση για τους στόχους και τις δραστηριότητες </a:t>
            </a:r>
            <a:endParaRPr lang="el-GR" sz="2600" dirty="0" smtClean="0">
              <a:latin typeface="Calibri Light" panose="020F0302020204030204" pitchFamily="34" charset="0"/>
              <a:cs typeface="Calibri Light" panose="020F0302020204030204" pitchFamily="34" charset="0"/>
            </a:endParaRPr>
          </a:p>
          <a:p>
            <a:r>
              <a:rPr lang="el-GR" sz="2600" dirty="0" smtClean="0">
                <a:latin typeface="Calibri Light" panose="020F0302020204030204" pitchFamily="34" charset="0"/>
                <a:cs typeface="Calibri Light" panose="020F0302020204030204" pitchFamily="34" charset="0"/>
              </a:rPr>
              <a:t>Αίτημα </a:t>
            </a:r>
            <a:r>
              <a:rPr lang="el-GR" sz="2600" dirty="0">
                <a:latin typeface="Calibri Light" panose="020F0302020204030204" pitchFamily="34" charset="0"/>
                <a:cs typeface="Calibri Light" panose="020F0302020204030204" pitchFamily="34" charset="0"/>
              </a:rPr>
              <a:t>των εκπαιδευτικών για βοήθεια που χρειάζονται από τους γονείς </a:t>
            </a:r>
            <a:endParaRPr lang="el-GR" sz="2600" dirty="0" smtClean="0">
              <a:latin typeface="Calibri Light" panose="020F0302020204030204" pitchFamily="34" charset="0"/>
              <a:cs typeface="Calibri Light" panose="020F0302020204030204" pitchFamily="34" charset="0"/>
            </a:endParaRPr>
          </a:p>
          <a:p>
            <a:r>
              <a:rPr lang="el-GR" sz="2600" dirty="0" smtClean="0">
                <a:latin typeface="Calibri Light" panose="020F0302020204030204" pitchFamily="34" charset="0"/>
                <a:cs typeface="Calibri Light" panose="020F0302020204030204" pitchFamily="34" charset="0"/>
              </a:rPr>
              <a:t>Προτροπή </a:t>
            </a:r>
            <a:r>
              <a:rPr lang="el-GR" sz="2600" dirty="0">
                <a:latin typeface="Calibri Light" panose="020F0302020204030204" pitchFamily="34" charset="0"/>
                <a:cs typeface="Calibri Light" panose="020F0302020204030204" pitchFamily="34" charset="0"/>
              </a:rPr>
              <a:t>των γονέων να διατυπώνουν ερωτήσεις και να αναφέρονται στους προβληματισμούς </a:t>
            </a:r>
            <a:r>
              <a:rPr lang="el-GR" sz="2600" dirty="0" smtClean="0">
                <a:latin typeface="Calibri Light" panose="020F0302020204030204" pitchFamily="34" charset="0"/>
                <a:cs typeface="Calibri Light" panose="020F0302020204030204" pitchFamily="34" charset="0"/>
              </a:rPr>
              <a:t>τους</a:t>
            </a:r>
          </a:p>
          <a:p>
            <a:r>
              <a:rPr lang="el-GR" sz="2600" dirty="0">
                <a:latin typeface="Calibri Light" panose="020F0302020204030204" pitchFamily="34" charset="0"/>
                <a:cs typeface="Calibri Light" panose="020F0302020204030204" pitchFamily="34" charset="0"/>
              </a:rPr>
              <a:t> </a:t>
            </a:r>
            <a:r>
              <a:rPr lang="el-GR" sz="2600" dirty="0" smtClean="0">
                <a:latin typeface="Calibri Light" panose="020F0302020204030204" pitchFamily="34" charset="0"/>
                <a:cs typeface="Calibri Light" panose="020F0302020204030204" pitchFamily="34" charset="0"/>
              </a:rPr>
              <a:t>Ζητάμε </a:t>
            </a:r>
            <a:r>
              <a:rPr lang="el-GR" sz="2600" dirty="0">
                <a:latin typeface="Calibri Light" panose="020F0302020204030204" pitchFamily="34" charset="0"/>
                <a:cs typeface="Calibri Light" panose="020F0302020204030204" pitchFamily="34" charset="0"/>
              </a:rPr>
              <a:t>στοιχεία της συμπεριφοράς του παιδιού στο σπίτι ώστε να </a:t>
            </a:r>
            <a:r>
              <a:rPr lang="el-GR" sz="2600" dirty="0" smtClean="0">
                <a:latin typeface="Calibri Light" panose="020F0302020204030204" pitchFamily="34" charset="0"/>
                <a:cs typeface="Calibri Light" panose="020F0302020204030204" pitchFamily="34" charset="0"/>
              </a:rPr>
              <a:t>προχωρήσουμε </a:t>
            </a:r>
            <a:r>
              <a:rPr lang="el-GR" sz="2600" dirty="0">
                <a:latin typeface="Calibri Light" panose="020F0302020204030204" pitchFamily="34" charset="0"/>
                <a:cs typeface="Calibri Light" panose="020F0302020204030204" pitchFamily="34" charset="0"/>
              </a:rPr>
              <a:t>σε μια ολιστική εικόνα του ίδιου του παιδιού. </a:t>
            </a:r>
            <a:endParaRPr lang="el-GR" sz="26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64648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20688"/>
            <a:ext cx="8291264" cy="5781256"/>
          </a:xfrm>
        </p:spPr>
        <p:txBody>
          <a:bodyPr>
            <a:normAutofit/>
          </a:bodyPr>
          <a:lstStyle/>
          <a:p>
            <a:r>
              <a:rPr lang="el-GR" dirty="0">
                <a:latin typeface="Calibri Light" panose="020F0302020204030204" pitchFamily="34" charset="0"/>
                <a:cs typeface="Calibri Light" panose="020F0302020204030204" pitchFamily="34" charset="0"/>
              </a:rPr>
              <a:t>Είναι σημαντικό να προσπαθήσουμε να κατανοήσουμε γιατί υπάρχει γονική διαφωνία και γιατί οι αντιδρούν έτσι οι γονείς. Είναι σημαντικό  να δείχνουμε πως αναγνωρίζουμε  τα συναισθήματα που έχουν οι γονείς</a:t>
            </a:r>
            <a:r>
              <a:rPr lang="el-GR" dirty="0" smtClean="0">
                <a:latin typeface="Calibri Light" panose="020F0302020204030204" pitchFamily="34" charset="0"/>
                <a:cs typeface="Calibri Light" panose="020F0302020204030204" pitchFamily="34" charset="0"/>
              </a:rPr>
              <a:t>.</a:t>
            </a:r>
          </a:p>
          <a:p>
            <a:r>
              <a:rPr lang="el-GR" dirty="0" smtClean="0">
                <a:latin typeface="Calibri Light" panose="020F0302020204030204" pitchFamily="34" charset="0"/>
                <a:cs typeface="Calibri Light" panose="020F0302020204030204" pitchFamily="34" charset="0"/>
              </a:rPr>
              <a:t>Ο εκπαιδευτικός καλό είναι να είναι </a:t>
            </a:r>
            <a:r>
              <a:rPr lang="el-GR" dirty="0">
                <a:latin typeface="Calibri Light" panose="020F0302020204030204" pitchFamily="34" charset="0"/>
                <a:cs typeface="Calibri Light" panose="020F0302020204030204" pitchFamily="34" charset="0"/>
              </a:rPr>
              <a:t>πλήρως ενημερωμένος για το «πρόβλημα» του </a:t>
            </a:r>
            <a:r>
              <a:rPr lang="el-GR" dirty="0" smtClean="0">
                <a:latin typeface="Calibri Light" panose="020F0302020204030204" pitchFamily="34" charset="0"/>
                <a:cs typeface="Calibri Light" panose="020F0302020204030204" pitchFamily="34" charset="0"/>
              </a:rPr>
              <a:t>μαθητή. Να έχει </a:t>
            </a:r>
            <a:r>
              <a:rPr lang="el-GR" dirty="0">
                <a:latin typeface="Calibri Light" panose="020F0302020204030204" pitchFamily="34" charset="0"/>
                <a:cs typeface="Calibri Light" panose="020F0302020204030204" pitchFamily="34" charset="0"/>
              </a:rPr>
              <a:t>συγκεκριμένα στοιχεία και προτάσεις που θα στηρίξουν την άποψή </a:t>
            </a:r>
            <a:r>
              <a:rPr lang="el-GR" dirty="0" smtClean="0">
                <a:latin typeface="Calibri Light" panose="020F0302020204030204" pitchFamily="34" charset="0"/>
                <a:cs typeface="Calibri Light" panose="020F0302020204030204" pitchFamily="34" charset="0"/>
              </a:rPr>
              <a:t>του.  </a:t>
            </a:r>
          </a:p>
          <a:p>
            <a:r>
              <a:rPr lang="el-GR" dirty="0">
                <a:latin typeface="Calibri Light" panose="020F0302020204030204" pitchFamily="34" charset="0"/>
                <a:cs typeface="Calibri Light" panose="020F0302020204030204" pitchFamily="34" charset="0"/>
              </a:rPr>
              <a:t>Κοινές δραστηριότητες </a:t>
            </a:r>
            <a:r>
              <a:rPr lang="el-GR" dirty="0" smtClean="0">
                <a:latin typeface="Calibri Light" panose="020F0302020204030204" pitchFamily="34" charset="0"/>
                <a:cs typeface="Calibri Light" panose="020F0302020204030204" pitchFamily="34" charset="0"/>
              </a:rPr>
              <a:t>σχολείου - γονέων</a:t>
            </a:r>
            <a:r>
              <a:rPr lang="el-GR" dirty="0">
                <a:latin typeface="Calibri Light" panose="020F0302020204030204" pitchFamily="34" charset="0"/>
                <a:cs typeface="Calibri Light" panose="020F0302020204030204" pitchFamily="34" charset="0"/>
              </a:rPr>
              <a:t>. </a:t>
            </a:r>
          </a:p>
          <a:p>
            <a:r>
              <a:rPr lang="el-GR" dirty="0">
                <a:latin typeface="Calibri Light" panose="020F0302020204030204" pitchFamily="34" charset="0"/>
                <a:cs typeface="Calibri Light" panose="020F0302020204030204" pitchFamily="34" charset="0"/>
              </a:rPr>
              <a:t>Πρόσκληση των γονέων για συμμετοχή </a:t>
            </a:r>
            <a:r>
              <a:rPr lang="el-GR" dirty="0" smtClean="0">
                <a:latin typeface="Calibri Light" panose="020F0302020204030204" pitchFamily="34" charset="0"/>
                <a:cs typeface="Calibri Light" panose="020F0302020204030204" pitchFamily="34" charset="0"/>
              </a:rPr>
              <a:t>σε σεμινάρια </a:t>
            </a:r>
            <a:r>
              <a:rPr lang="el-GR" dirty="0">
                <a:latin typeface="Calibri Light" panose="020F0302020204030204" pitchFamily="34" charset="0"/>
                <a:cs typeface="Calibri Light" panose="020F0302020204030204" pitchFamily="34" charset="0"/>
              </a:rPr>
              <a:t>και επιμορφώσεις που </a:t>
            </a:r>
            <a:r>
              <a:rPr lang="el-GR" dirty="0" smtClean="0">
                <a:latin typeface="Calibri Light" panose="020F0302020204030204" pitchFamily="34" charset="0"/>
                <a:cs typeface="Calibri Light" panose="020F0302020204030204" pitchFamily="34" charset="0"/>
              </a:rPr>
              <a:t>αφορούν σε θέματα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σωματικής</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(π.χ</a:t>
            </a:r>
            <a:r>
              <a:rPr lang="el-GR" dirty="0">
                <a:latin typeface="Calibri Light" panose="020F0302020204030204" pitchFamily="34" charset="0"/>
                <a:cs typeface="Calibri Light" panose="020F0302020204030204" pitchFamily="34" charset="0"/>
              </a:rPr>
              <a:t>. διατροφή) και </a:t>
            </a:r>
            <a:r>
              <a:rPr lang="el-GR" dirty="0" smtClean="0">
                <a:latin typeface="Calibri Light" panose="020F0302020204030204" pitchFamily="34" charset="0"/>
                <a:cs typeface="Calibri Light" panose="020F0302020204030204" pitchFamily="34" charset="0"/>
              </a:rPr>
              <a:t>ψυχικής </a:t>
            </a:r>
            <a:r>
              <a:rPr lang="el-GR" dirty="0">
                <a:latin typeface="Calibri Light" panose="020F0302020204030204" pitchFamily="34" charset="0"/>
                <a:cs typeface="Calibri Light" panose="020F0302020204030204" pitchFamily="34" charset="0"/>
              </a:rPr>
              <a:t>(π.χ. διαχείριση του άγχους εξετάσεων) </a:t>
            </a:r>
            <a:r>
              <a:rPr lang="el-GR" dirty="0" smtClean="0">
                <a:latin typeface="Calibri Light" panose="020F0302020204030204" pitchFamily="34" charset="0"/>
                <a:cs typeface="Calibri Light" panose="020F0302020204030204" pitchFamily="34" charset="0"/>
              </a:rPr>
              <a:t>υγείας</a:t>
            </a:r>
            <a:r>
              <a:rPr lang="el-GR" dirty="0">
                <a:latin typeface="Calibri Light" panose="020F0302020204030204" pitchFamily="34" charset="0"/>
                <a:cs typeface="Calibri Light" panose="020F0302020204030204" pitchFamily="34" charset="0"/>
              </a:rPr>
              <a:t>, ασφάλειας </a:t>
            </a:r>
            <a:r>
              <a:rPr lang="el-GR" dirty="0" smtClean="0">
                <a:latin typeface="Calibri Light" panose="020F0302020204030204" pitchFamily="34" charset="0"/>
                <a:cs typeface="Calibri Light" panose="020F0302020204030204" pitchFamily="34" charset="0"/>
              </a:rPr>
              <a:t>(</a:t>
            </a:r>
            <a:r>
              <a:rPr lang="el-GR" dirty="0">
                <a:latin typeface="Calibri Light" panose="020F0302020204030204" pitchFamily="34" charset="0"/>
                <a:cs typeface="Calibri Light" panose="020F0302020204030204" pitchFamily="34" charset="0"/>
              </a:rPr>
              <a:t>π.χ. σχολικός </a:t>
            </a:r>
            <a:r>
              <a:rPr lang="el-GR" dirty="0" smtClean="0">
                <a:latin typeface="Calibri Light" panose="020F0302020204030204" pitchFamily="34" charset="0"/>
                <a:cs typeface="Calibri Light" panose="020F0302020204030204" pitchFamily="34" charset="0"/>
              </a:rPr>
              <a:t>εκφοβισμός</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και </a:t>
            </a:r>
            <a:r>
              <a:rPr lang="el-GR" dirty="0">
                <a:latin typeface="Calibri Light" panose="020F0302020204030204" pitchFamily="34" charset="0"/>
                <a:cs typeface="Calibri Light" panose="020F0302020204030204" pitchFamily="34" charset="0"/>
              </a:rPr>
              <a:t>διαπαιδαγώγησης </a:t>
            </a:r>
            <a:r>
              <a:rPr lang="el-GR" dirty="0" smtClean="0">
                <a:latin typeface="Calibri Light" panose="020F0302020204030204" pitchFamily="34" charset="0"/>
                <a:cs typeface="Calibri Light" panose="020F0302020204030204" pitchFamily="34" charset="0"/>
              </a:rPr>
              <a:t>(</a:t>
            </a:r>
            <a:r>
              <a:rPr lang="el-GR" dirty="0">
                <a:latin typeface="Calibri Light" panose="020F0302020204030204" pitchFamily="34" charset="0"/>
                <a:cs typeface="Calibri Light" panose="020F0302020204030204" pitchFamily="34" charset="0"/>
              </a:rPr>
              <a:t>π.χ. οριοθέτηση) </a:t>
            </a:r>
            <a:r>
              <a:rPr lang="el-GR" dirty="0" smtClean="0">
                <a:latin typeface="Calibri Light" panose="020F0302020204030204" pitchFamily="34" charset="0"/>
                <a:cs typeface="Calibri Light" panose="020F0302020204030204" pitchFamily="34" charset="0"/>
              </a:rPr>
              <a:t>των παιδιών. </a:t>
            </a:r>
            <a:endParaRPr lang="el-GR" dirty="0">
              <a:latin typeface="Calibri Light" panose="020F0302020204030204" pitchFamily="34" charset="0"/>
              <a:cs typeface="Calibri Light" panose="020F0302020204030204" pitchFamily="34" charset="0"/>
            </a:endParaRPr>
          </a:p>
          <a:p>
            <a:endParaRPr lang="el-GR" dirty="0"/>
          </a:p>
        </p:txBody>
      </p:sp>
    </p:spTree>
    <p:extLst>
      <p:ext uri="{BB962C8B-B14F-4D97-AF65-F5344CB8AC3E}">
        <p14:creationId xmlns:p14="http://schemas.microsoft.com/office/powerpoint/2010/main" xmlns="" val="113480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blip>
          <a:srcRect/>
          <a:stretch>
            <a:fillRect/>
          </a:stretch>
        </p:blipFill>
        <p:spPr bwMode="auto">
          <a:xfrm>
            <a:off x="2477852" y="2132856"/>
            <a:ext cx="4188296" cy="3704024"/>
          </a:xfrm>
          <a:prstGeom prst="rect">
            <a:avLst/>
          </a:prstGeom>
          <a:noFill/>
          <a:ln>
            <a:noFill/>
          </a:ln>
          <a:effectLst>
            <a:outerShdw dist="35921" dir="2700000" algn="ctr" rotWithShape="0">
              <a:schemeClr val="bg2"/>
            </a:outerShdw>
            <a:softEdge rad="317500"/>
          </a:effectLst>
          <a:extLst/>
        </p:spPr>
      </p:pic>
    </p:spTree>
    <p:extLst>
      <p:ext uri="{BB962C8B-B14F-4D97-AF65-F5344CB8AC3E}">
        <p14:creationId xmlns:p14="http://schemas.microsoft.com/office/powerpoint/2010/main" xmlns="" val="129934700"/>
      </p:ext>
    </p:extLst>
  </p:cSld>
  <p:clrMapOvr>
    <a:masterClrMapping/>
  </p:clrMapOvr>
  <p:transition spd="slow">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92696"/>
            <a:ext cx="7931224" cy="5781256"/>
          </a:xfrm>
        </p:spPr>
        <p:txBody>
          <a:bodyPr/>
          <a:lstStyle/>
          <a:p>
            <a:r>
              <a:rPr lang="el-GR" dirty="0"/>
              <a:t>‘</a:t>
            </a:r>
            <a:r>
              <a:rPr lang="el-GR" dirty="0">
                <a:latin typeface="Calibri Light" panose="020F0302020204030204" pitchFamily="34" charset="0"/>
                <a:cs typeface="Calibri Light" panose="020F0302020204030204" pitchFamily="34" charset="0"/>
              </a:rPr>
              <a:t>Επικοινωνία’ είναι η </a:t>
            </a:r>
            <a:r>
              <a:rPr lang="el-GR" dirty="0" smtClean="0">
                <a:latin typeface="Calibri Light" panose="020F0302020204030204" pitchFamily="34" charset="0"/>
                <a:cs typeface="Calibri Light" panose="020F0302020204030204" pitchFamily="34" charset="0"/>
              </a:rPr>
              <a:t>άμεση</a:t>
            </a:r>
            <a:r>
              <a:rPr lang="en-US" dirty="0" smtClean="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ή </a:t>
            </a:r>
            <a:r>
              <a:rPr lang="el-GR" dirty="0">
                <a:latin typeface="Calibri Light" panose="020F0302020204030204" pitchFamily="34" charset="0"/>
                <a:cs typeface="Calibri Light" panose="020F0302020204030204" pitchFamily="34" charset="0"/>
              </a:rPr>
              <a:t>έμμεση μετάδοση μηνυμάτων και </a:t>
            </a:r>
            <a:r>
              <a:rPr lang="el-GR" dirty="0" smtClean="0">
                <a:latin typeface="Calibri Light" panose="020F0302020204030204" pitchFamily="34" charset="0"/>
                <a:cs typeface="Calibri Light" panose="020F0302020204030204" pitchFamily="34" charset="0"/>
              </a:rPr>
              <a:t>άλλων</a:t>
            </a:r>
            <a:r>
              <a:rPr lang="en-US" dirty="0" smtClean="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νοηματικών ερεθισμάτων</a:t>
            </a:r>
            <a:r>
              <a:rPr lang="en-US" dirty="0" smtClean="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από </a:t>
            </a:r>
            <a:r>
              <a:rPr lang="el-GR" dirty="0">
                <a:latin typeface="Calibri Light" panose="020F0302020204030204" pitchFamily="34" charset="0"/>
                <a:cs typeface="Calibri Light" panose="020F0302020204030204" pitchFamily="34" charset="0"/>
              </a:rPr>
              <a:t>ένα άτομο σε άλλο </a:t>
            </a:r>
            <a:r>
              <a:rPr lang="el-GR" dirty="0" smtClean="0">
                <a:latin typeface="Calibri Light" panose="020F0302020204030204" pitchFamily="34" charset="0"/>
                <a:cs typeface="Calibri Light" panose="020F0302020204030204" pitchFamily="34" charset="0"/>
              </a:rPr>
              <a:t>άτομο</a:t>
            </a:r>
            <a:r>
              <a:rPr lang="en-US" dirty="0" smtClean="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ή </a:t>
            </a:r>
            <a:r>
              <a:rPr lang="el-GR" dirty="0">
                <a:latin typeface="Calibri Light" panose="020F0302020204030204" pitchFamily="34" charset="0"/>
                <a:cs typeface="Calibri Light" panose="020F0302020204030204" pitchFamily="34" charset="0"/>
              </a:rPr>
              <a:t>από μια ομάδα ατόμων σε </a:t>
            </a:r>
            <a:r>
              <a:rPr lang="el-GR" dirty="0" smtClean="0">
                <a:latin typeface="Calibri Light" panose="020F0302020204030204" pitchFamily="34" charset="0"/>
                <a:cs typeface="Calibri Light" panose="020F0302020204030204" pitchFamily="34" charset="0"/>
              </a:rPr>
              <a:t>μια άλλη ομάδα.</a:t>
            </a:r>
          </a:p>
          <a:p>
            <a:pPr marL="0" indent="0">
              <a:buNone/>
            </a:pPr>
            <a:r>
              <a:rPr lang="el-GR" dirty="0" smtClean="0">
                <a:latin typeface="Calibri Light" panose="020F0302020204030204" pitchFamily="34" charset="0"/>
                <a:cs typeface="Calibri Light" panose="020F0302020204030204" pitchFamily="34" charset="0"/>
              </a:rPr>
              <a:t> </a:t>
            </a:r>
          </a:p>
          <a:p>
            <a:r>
              <a:rPr lang="el-GR" dirty="0" smtClean="0">
                <a:latin typeface="Calibri Light" panose="020F0302020204030204" pitchFamily="34" charset="0"/>
                <a:cs typeface="Calibri Light" panose="020F0302020204030204" pitchFamily="34" charset="0"/>
              </a:rPr>
              <a:t>Η </a:t>
            </a:r>
            <a:r>
              <a:rPr lang="el-GR" dirty="0">
                <a:latin typeface="Calibri Light" panose="020F0302020204030204" pitchFamily="34" charset="0"/>
                <a:cs typeface="Calibri Light" panose="020F0302020204030204" pitchFamily="34" charset="0"/>
              </a:rPr>
              <a:t>επικοινωνία εξαρτάται κατά κύριο λόγο από εμάς </a:t>
            </a:r>
            <a:r>
              <a:rPr lang="el-GR" dirty="0" smtClean="0">
                <a:latin typeface="Calibri Light" panose="020F0302020204030204" pitchFamily="34" charset="0"/>
                <a:cs typeface="Calibri Light" panose="020F0302020204030204" pitchFamily="34" charset="0"/>
              </a:rPr>
              <a:t>τους ίδιους</a:t>
            </a:r>
            <a:r>
              <a:rPr lang="el-GR" dirty="0">
                <a:latin typeface="Calibri Light" panose="020F0302020204030204" pitchFamily="34" charset="0"/>
                <a:cs typeface="Calibri Light" panose="020F0302020204030204" pitchFamily="34" charset="0"/>
              </a:rPr>
              <a:t>. Για να υπάρξει επικοινωνία, ή έστω </a:t>
            </a:r>
            <a:r>
              <a:rPr lang="el-GR" dirty="0" smtClean="0">
                <a:latin typeface="Calibri Light" panose="020F0302020204030204" pitchFamily="34" charset="0"/>
                <a:cs typeface="Calibri Light" panose="020F0302020204030204" pitchFamily="34" charset="0"/>
              </a:rPr>
              <a:t>απόπειρα επικοινωνίας</a:t>
            </a:r>
            <a:r>
              <a:rPr lang="el-GR" dirty="0">
                <a:latin typeface="Calibri Light" panose="020F0302020204030204" pitchFamily="34" charset="0"/>
                <a:cs typeface="Calibri Light" panose="020F0302020204030204" pitchFamily="34" charset="0"/>
              </a:rPr>
              <a:t>, πρέπει να υπάρχει πρώτα η </a:t>
            </a:r>
            <a:r>
              <a:rPr lang="el-GR" dirty="0" smtClean="0">
                <a:latin typeface="Calibri Light" panose="020F0302020204030204" pitchFamily="34" charset="0"/>
                <a:cs typeface="Calibri Light" panose="020F0302020204030204" pitchFamily="34" charset="0"/>
              </a:rPr>
              <a:t>βούλησή μας</a:t>
            </a:r>
            <a:r>
              <a:rPr lang="el-GR" dirty="0">
                <a:latin typeface="Calibri Light" panose="020F0302020204030204" pitchFamily="34" charset="0"/>
                <a:cs typeface="Calibri Light" panose="020F0302020204030204" pitchFamily="34" charset="0"/>
              </a:rPr>
              <a:t>, η επιθυμία μας να επικοινωνήσουμε</a:t>
            </a:r>
            <a:r>
              <a:rPr lang="el-GR" dirty="0" smtClean="0">
                <a:latin typeface="Calibri Light" panose="020F0302020204030204" pitchFamily="34" charset="0"/>
                <a:cs typeface="Calibri Light" panose="020F0302020204030204" pitchFamily="34" charset="0"/>
              </a:rPr>
              <a:t>.</a:t>
            </a:r>
          </a:p>
          <a:p>
            <a:endParaRPr lang="el-GR" dirty="0" smtClean="0">
              <a:latin typeface="Calibri Light" panose="020F0302020204030204" pitchFamily="34" charset="0"/>
              <a:cs typeface="Calibri Light" panose="020F0302020204030204" pitchFamily="34" charset="0"/>
            </a:endParaRPr>
          </a:p>
          <a:p>
            <a:r>
              <a:rPr lang="el-GR" dirty="0">
                <a:latin typeface="Calibri Light" panose="020F0302020204030204" pitchFamily="34" charset="0"/>
                <a:cs typeface="Calibri Light" panose="020F0302020204030204" pitchFamily="34" charset="0"/>
              </a:rPr>
              <a:t>Βεβαίως το ίδιο ισχύει και για την άλλη πλευρά, </a:t>
            </a:r>
            <a:r>
              <a:rPr lang="el-GR" dirty="0" smtClean="0">
                <a:latin typeface="Calibri Light" panose="020F0302020204030204" pitchFamily="34" charset="0"/>
                <a:cs typeface="Calibri Light" panose="020F0302020204030204" pitchFamily="34" charset="0"/>
              </a:rPr>
              <a:t>δηλαδή από </a:t>
            </a:r>
            <a:r>
              <a:rPr lang="el-GR" dirty="0">
                <a:latin typeface="Calibri Light" panose="020F0302020204030204" pitchFamily="34" charset="0"/>
                <a:cs typeface="Calibri Light" panose="020F0302020204030204" pitchFamily="34" charset="0"/>
              </a:rPr>
              <a:t>το άτομο, τα πρόσωπα ή τις ομάδες με τα </a:t>
            </a:r>
            <a:r>
              <a:rPr lang="el-GR" dirty="0" smtClean="0">
                <a:latin typeface="Calibri Light" panose="020F0302020204030204" pitchFamily="34" charset="0"/>
                <a:cs typeface="Calibri Light" panose="020F0302020204030204" pitchFamily="34" charset="0"/>
              </a:rPr>
              <a:t>οποία επιδιώκουμε </a:t>
            </a:r>
            <a:r>
              <a:rPr lang="el-GR" dirty="0">
                <a:latin typeface="Calibri Light" panose="020F0302020204030204" pitchFamily="34" charset="0"/>
                <a:cs typeface="Calibri Light" panose="020F0302020204030204" pitchFamily="34" charset="0"/>
              </a:rPr>
              <a:t>να επικοινωνήσουμε.</a:t>
            </a:r>
          </a:p>
        </p:txBody>
      </p:sp>
    </p:spTree>
    <p:extLst>
      <p:ext uri="{BB962C8B-B14F-4D97-AF65-F5344CB8AC3E}">
        <p14:creationId xmlns:p14="http://schemas.microsoft.com/office/powerpoint/2010/main" xmlns="" val="364652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04664"/>
            <a:ext cx="7467600" cy="560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633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93775"/>
          </a:xfrm>
        </p:spPr>
        <p:txBody>
          <a:bodyPr/>
          <a:lstStyle/>
          <a:p>
            <a:pPr algn="ctr" eaLnBrk="1" fontAlgn="auto" hangingPunct="1">
              <a:spcAft>
                <a:spcPts val="0"/>
              </a:spcAft>
              <a:defRPr/>
            </a:pPr>
            <a:r>
              <a:rPr lang="el-GR" sz="4000" dirty="0" smtClean="0">
                <a:latin typeface="Calibri Light" pitchFamily="34" charset="0"/>
              </a:rPr>
              <a:t>ΑΠΟΤΕΛΕΣΜΑΤΙΚΗ ΕΠΙΚΟΙΝΩΝΙΑ</a:t>
            </a:r>
          </a:p>
        </p:txBody>
      </p:sp>
      <p:sp>
        <p:nvSpPr>
          <p:cNvPr id="3" name="Θέση περιεχομένου 2"/>
          <p:cNvSpPr>
            <a:spLocks noGrp="1"/>
          </p:cNvSpPr>
          <p:nvPr>
            <p:ph sz="quarter" idx="1"/>
          </p:nvPr>
        </p:nvSpPr>
        <p:spPr>
          <a:xfrm>
            <a:off x="468313" y="1412875"/>
            <a:ext cx="8229600" cy="4895850"/>
          </a:xfrm>
        </p:spPr>
        <p:txBody>
          <a:bodyPr>
            <a:normAutofit/>
          </a:bodyPr>
          <a:lstStyle/>
          <a:p>
            <a:pPr marL="274320" indent="-274320" algn="just" eaLnBrk="1" fontAlgn="auto" hangingPunct="1">
              <a:lnSpc>
                <a:spcPct val="105000"/>
              </a:lnSpc>
              <a:spcAft>
                <a:spcPts val="800"/>
              </a:spcAft>
              <a:buClr>
                <a:schemeClr val="accent5">
                  <a:lumMod val="50000"/>
                </a:schemeClr>
              </a:buClr>
              <a:buFont typeface="Wingdings" pitchFamily="2" charset="2"/>
              <a:buChar char="ü"/>
              <a:defRPr/>
            </a:pPr>
            <a:r>
              <a:rPr lang="el-GR" kern="50" dirty="0" smtClean="0">
                <a:latin typeface="Calibri Light"/>
                <a:ea typeface="WenQuanYi Zen Hei"/>
              </a:rPr>
              <a:t>Ένας καλός ορισμός για την αποτελεσματική επικοινωνία είναι το μοίρασμα του νοήματος και της κατανόησης μεταξύ του ατόμου που στέλνει το μήνυμα και του ατόμου που εισπράττει το μήνυμα. Το στοιχείο κλειδί είναι η </a:t>
            </a:r>
            <a:r>
              <a:rPr lang="el-GR" b="1" kern="50" dirty="0" smtClean="0">
                <a:latin typeface="Calibri Light"/>
                <a:ea typeface="WenQuanYi Zen Hei"/>
              </a:rPr>
              <a:t>«κατανόηση».</a:t>
            </a:r>
          </a:p>
          <a:p>
            <a:pPr marL="0" indent="0" algn="just" eaLnBrk="1" fontAlgn="auto" hangingPunct="1">
              <a:lnSpc>
                <a:spcPct val="105000"/>
              </a:lnSpc>
              <a:spcAft>
                <a:spcPts val="800"/>
              </a:spcAft>
              <a:buClr>
                <a:schemeClr val="accent5">
                  <a:lumMod val="50000"/>
                </a:schemeClr>
              </a:buClr>
              <a:buFontTx/>
              <a:buNone/>
              <a:defRPr/>
            </a:pPr>
            <a:endParaRPr lang="el-GR" sz="600" b="1" kern="50" dirty="0" smtClean="0">
              <a:latin typeface="Calibri"/>
              <a:ea typeface="WenQuanYi Zen Hei"/>
            </a:endParaRPr>
          </a:p>
          <a:p>
            <a:pPr algn="just" eaLnBrk="1" fontAlgn="auto" hangingPunct="1">
              <a:lnSpc>
                <a:spcPct val="105000"/>
              </a:lnSpc>
              <a:spcAft>
                <a:spcPts val="800"/>
              </a:spcAft>
              <a:buFont typeface="Wingdings" panose="05000000000000000000" pitchFamily="2" charset="2"/>
              <a:buChar char="ü"/>
              <a:defRPr/>
            </a:pPr>
            <a:r>
              <a:rPr lang="el-GR" kern="50" dirty="0">
                <a:latin typeface="Calibri Light"/>
                <a:ea typeface="WenQuanYi Zen Hei"/>
              </a:rPr>
              <a:t>Για να είναι κανείς αποτελεσματικός στην επικοινωνία του θα </a:t>
            </a:r>
            <a:r>
              <a:rPr lang="el-GR" kern="50" dirty="0" smtClean="0">
                <a:latin typeface="Calibri Light"/>
                <a:ea typeface="WenQuanYi Zen Hei"/>
              </a:rPr>
              <a:t>πρέπει πρώτα </a:t>
            </a:r>
            <a:r>
              <a:rPr lang="el-GR" kern="50" dirty="0">
                <a:latin typeface="Calibri Light"/>
                <a:ea typeface="WenQuanYi Zen Hei"/>
              </a:rPr>
              <a:t>απ’ όλα να γίνει κατανοητός σε ποικίλες επικοινωνίες.</a:t>
            </a:r>
          </a:p>
          <a:p>
            <a:pPr eaLnBrk="1" fontAlgn="auto" hangingPunct="1">
              <a:spcAft>
                <a:spcPts val="0"/>
              </a:spcAft>
              <a:buFont typeface="Wingdings" panose="05000000000000000000" pitchFamily="2" charset="2"/>
              <a:buChar char="ü"/>
              <a:defRPr/>
            </a:pPr>
            <a:endParaRPr lang="el-GR" sz="2200" kern="50" dirty="0">
              <a:latin typeface="Calibri Light"/>
              <a:ea typeface="WenQuanYi Zen Hei"/>
            </a:endParaRPr>
          </a:p>
        </p:txBody>
      </p:sp>
    </p:spTree>
    <p:extLst>
      <p:ext uri="{BB962C8B-B14F-4D97-AF65-F5344CB8AC3E}">
        <p14:creationId xmlns:p14="http://schemas.microsoft.com/office/powerpoint/2010/main" xmlns="" val="3842877499"/>
      </p:ext>
    </p:extLst>
  </p:cSld>
  <p:clrMapOvr>
    <a:masterClrMapping/>
  </p:clrMapOvr>
  <p:transition spd="slow">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latin typeface="Calibri Light" panose="020F0302020204030204" pitchFamily="34" charset="0"/>
                <a:cs typeface="Calibri Light" panose="020F0302020204030204" pitchFamily="34" charset="0"/>
              </a:rPr>
              <a:t>Οι </a:t>
            </a:r>
            <a:r>
              <a:rPr lang="el-GR" dirty="0" smtClean="0">
                <a:latin typeface="Calibri Light" panose="020F0302020204030204" pitchFamily="34" charset="0"/>
                <a:cs typeface="Calibri Light" panose="020F0302020204030204" pitchFamily="34" charset="0"/>
              </a:rPr>
              <a:t>βασικότερε</a:t>
            </a:r>
            <a:r>
              <a:rPr lang="el-GR" sz="2400" dirty="0" smtClean="0">
                <a:latin typeface="Calibri Light" panose="020F0302020204030204" pitchFamily="34" charset="0"/>
                <a:cs typeface="Calibri Light" panose="020F0302020204030204" pitchFamily="34" charset="0"/>
              </a:rPr>
              <a:t>Σ</a:t>
            </a:r>
            <a:r>
              <a:rPr lang="el-GR" dirty="0" smtClean="0">
                <a:latin typeface="Calibri Light" panose="020F0302020204030204" pitchFamily="34" charset="0"/>
                <a:cs typeface="Calibri Light" panose="020F0302020204030204" pitchFamily="34" charset="0"/>
              </a:rPr>
              <a:t> επικοινωνιακέ</a:t>
            </a:r>
            <a:r>
              <a:rPr lang="el-GR" sz="2400" dirty="0" smtClean="0">
                <a:latin typeface="Calibri Light" panose="020F0302020204030204" pitchFamily="34" charset="0"/>
                <a:cs typeface="Calibri Light" panose="020F0302020204030204" pitchFamily="34" charset="0"/>
              </a:rPr>
              <a:t>Σ</a:t>
            </a:r>
            <a:r>
              <a:rPr lang="el-GR" dirty="0" smtClean="0">
                <a:latin typeface="Calibri Light" panose="020F0302020204030204" pitchFamily="34" charset="0"/>
                <a:cs typeface="Calibri Light" panose="020F0302020204030204" pitchFamily="34" charset="0"/>
              </a:rPr>
              <a:t> δεξιότητε</a:t>
            </a:r>
            <a:r>
              <a:rPr lang="el-GR" sz="2400" dirty="0" smtClean="0">
                <a:latin typeface="Calibri Light" panose="020F0302020204030204" pitchFamily="34" charset="0"/>
                <a:cs typeface="Calibri Light" panose="020F0302020204030204" pitchFamily="34" charset="0"/>
              </a:rPr>
              <a:t>Σ</a:t>
            </a:r>
            <a:endParaRPr lang="el-GR" sz="24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p:txBody>
          <a:bodyPr/>
          <a:lstStyle/>
          <a:p>
            <a:pPr marL="0" indent="0">
              <a:buNone/>
            </a:pPr>
            <a:endParaRPr lang="el-GR" dirty="0"/>
          </a:p>
          <a:p>
            <a:r>
              <a:rPr lang="el-GR" dirty="0" err="1">
                <a:latin typeface="Calibri Light" panose="020F0302020204030204" pitchFamily="34" charset="0"/>
                <a:cs typeface="Calibri Light" panose="020F0302020204030204" pitchFamily="34" charset="0"/>
              </a:rPr>
              <a:t>Ενσυναίσθηση</a:t>
            </a:r>
            <a:r>
              <a:rPr lang="el-GR" dirty="0">
                <a:latin typeface="Calibri Light" panose="020F0302020204030204" pitchFamily="34" charset="0"/>
                <a:cs typeface="Calibri Light" panose="020F0302020204030204" pitchFamily="34" charset="0"/>
              </a:rPr>
              <a:t>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Ενεργητική ακρόαση</a:t>
            </a:r>
          </a:p>
          <a:p>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Χιούμορ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Συναισθηματική </a:t>
            </a:r>
            <a:r>
              <a:rPr lang="el-GR" dirty="0">
                <a:latin typeface="Calibri Light" panose="020F0302020204030204" pitchFamily="34" charset="0"/>
                <a:cs typeface="Calibri Light" panose="020F0302020204030204" pitchFamily="34" charset="0"/>
              </a:rPr>
              <a:t>νοημοσύνη </a:t>
            </a:r>
            <a:endParaRPr lang="el-GR" dirty="0" smtClean="0">
              <a:latin typeface="Calibri Light" panose="020F0302020204030204" pitchFamily="34" charset="0"/>
              <a:cs typeface="Calibri Light" panose="020F0302020204030204" pitchFamily="34" charset="0"/>
            </a:endParaRPr>
          </a:p>
          <a:p>
            <a:r>
              <a:rPr lang="el-GR" dirty="0" smtClean="0">
                <a:latin typeface="Calibri Light" panose="020F0302020204030204" pitchFamily="34" charset="0"/>
                <a:cs typeface="Calibri Light" panose="020F0302020204030204" pitchFamily="34" charset="0"/>
              </a:rPr>
              <a:t>Καλή διάθεση</a:t>
            </a:r>
          </a:p>
          <a:p>
            <a:r>
              <a:rPr lang="el-GR" dirty="0">
                <a:latin typeface="Calibri Light" panose="020F0302020204030204" pitchFamily="34" charset="0"/>
                <a:cs typeface="Calibri Light" panose="020F0302020204030204" pitchFamily="34" charset="0"/>
              </a:rPr>
              <a:t>Ανατροφοδότηση</a:t>
            </a:r>
          </a:p>
        </p:txBody>
      </p:sp>
    </p:spTree>
    <p:extLst>
      <p:ext uri="{BB962C8B-B14F-4D97-AF65-F5344CB8AC3E}">
        <p14:creationId xmlns:p14="http://schemas.microsoft.com/office/powerpoint/2010/main" xmlns="" val="372343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3"/>
          <p:cNvSpPr txBox="1">
            <a:spLocks noChangeArrowheads="1"/>
          </p:cNvSpPr>
          <p:nvPr/>
        </p:nvSpPr>
        <p:spPr bwMode="auto">
          <a:xfrm>
            <a:off x="434975" y="6291263"/>
            <a:ext cx="4772025"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1113"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hangingPunct="1">
              <a:lnSpc>
                <a:spcPct val="115000"/>
              </a:lnSpc>
              <a:spcBef>
                <a:spcPct val="0"/>
              </a:spcBef>
              <a:buClrTx/>
              <a:buSzTx/>
              <a:buFontTx/>
              <a:buNone/>
            </a:pPr>
            <a:r>
              <a:rPr lang="el-GR" altLang="el-GR" sz="1100" b="1">
                <a:solidFill>
                  <a:srgbClr val="FFFFFF"/>
                </a:solidFill>
                <a:latin typeface="Arial" pitchFamily="34" charset="0"/>
              </a:rPr>
              <a:t>Ε Τ Α Ι Ρ Ι Α  Κ Ο Ι Ν Ω Ν Ι Κ Η Σ  Ψ Υ Χ Ι Α Τ Ρ Ι Κ Η Σ  </a:t>
            </a:r>
            <a:r>
              <a:rPr lang="el-GR" altLang="el-GR" sz="1100" b="1">
                <a:solidFill>
                  <a:srgbClr val="FFFFFF"/>
                </a:solidFill>
                <a:latin typeface="Arial Black" pitchFamily="34" charset="0"/>
              </a:rPr>
              <a:t>&amp;  </a:t>
            </a:r>
            <a:r>
              <a:rPr lang="el-GR" altLang="el-GR" sz="1100" b="1">
                <a:solidFill>
                  <a:srgbClr val="FFFFFF"/>
                </a:solidFill>
                <a:latin typeface="Arial" pitchFamily="34" charset="0"/>
              </a:rPr>
              <a:t>Ψ Υ Χ Ι Κ Η Σ  Υ Γ Ε Ι Α Σ Μ Ε Λ Ε Τ Ι Ο Υ  Π Η Γ Α  </a:t>
            </a:r>
            <a:r>
              <a:rPr lang="el-GR" altLang="el-GR" sz="1100" b="1">
                <a:solidFill>
                  <a:srgbClr val="FFFFFF"/>
                </a:solidFill>
                <a:latin typeface="Arial Black" pitchFamily="34" charset="0"/>
              </a:rPr>
              <a:t>2 2 ,  1 1 6 3 6  |  W W W . E K P S E . G R</a:t>
            </a:r>
            <a:endParaRPr lang="el-GR" altLang="el-GR" sz="1100">
              <a:latin typeface="Arial Black" pitchFamily="34" charset="0"/>
            </a:endParaRPr>
          </a:p>
        </p:txBody>
      </p:sp>
      <p:sp>
        <p:nvSpPr>
          <p:cNvPr id="14339" name="object 5"/>
          <p:cNvSpPr txBox="1">
            <a:spLocks noChangeArrowheads="1"/>
          </p:cNvSpPr>
          <p:nvPr/>
        </p:nvSpPr>
        <p:spPr bwMode="auto">
          <a:xfrm>
            <a:off x="285750" y="214313"/>
            <a:ext cx="8499475" cy="1077912"/>
          </a:xfrm>
          <a:prstGeom prst="rect">
            <a:avLst/>
          </a:prstGeom>
          <a:noFill/>
          <a:ln w="9525">
            <a:noFill/>
            <a:miter lim="800000"/>
            <a:headEnd/>
            <a:tailEnd/>
          </a:ln>
        </p:spPr>
        <p:txBody>
          <a:bodyPr lIns="0" tIns="0" rIns="0" bIns="0">
            <a:spAutoFit/>
          </a:bodyPr>
          <a:lstStyle/>
          <a:p>
            <a:pPr marL="517525" indent="-506413" algn="ctr">
              <a:lnSpc>
                <a:spcPts val="4150"/>
              </a:lnSpc>
              <a:tabLst>
                <a:tab pos="3095625" algn="l"/>
              </a:tabLst>
              <a:defRPr/>
            </a:pPr>
            <a:r>
              <a:rPr lang="el-GR" sz="4000" cap="small" dirty="0">
                <a:solidFill>
                  <a:schemeClr val="tx2"/>
                </a:solidFill>
                <a:latin typeface="Calibri Light" pitchFamily="34" charset="0"/>
                <a:ea typeface="+mj-ea"/>
                <a:cs typeface="+mj-cs"/>
              </a:rPr>
              <a:t>Ε Μ Π Ο Δ Ι Α	Σ Τ Η Ν </a:t>
            </a:r>
            <a:endParaRPr lang="en-US" sz="4000" cap="small" dirty="0">
              <a:solidFill>
                <a:schemeClr val="tx2"/>
              </a:solidFill>
              <a:latin typeface="Calibri Light" pitchFamily="34" charset="0"/>
              <a:ea typeface="+mj-ea"/>
              <a:cs typeface="+mj-cs"/>
            </a:endParaRPr>
          </a:p>
          <a:p>
            <a:pPr marL="517525" indent="-506413" algn="ctr">
              <a:lnSpc>
                <a:spcPts val="4150"/>
              </a:lnSpc>
              <a:tabLst>
                <a:tab pos="3095625" algn="l"/>
              </a:tabLst>
              <a:defRPr/>
            </a:pPr>
            <a:r>
              <a:rPr lang="el-GR" sz="4000" cap="small" dirty="0">
                <a:solidFill>
                  <a:schemeClr val="tx2"/>
                </a:solidFill>
                <a:latin typeface="Calibri Light" pitchFamily="34" charset="0"/>
                <a:ea typeface="+mj-ea"/>
                <a:cs typeface="+mj-cs"/>
              </a:rPr>
              <a:t>Ε Π Ι Κ Ο Ι Ν Ω Ν Ι Α</a:t>
            </a:r>
          </a:p>
        </p:txBody>
      </p:sp>
      <p:sp>
        <p:nvSpPr>
          <p:cNvPr id="14341" name="object 7"/>
          <p:cNvSpPr txBox="1">
            <a:spLocks noChangeArrowheads="1"/>
          </p:cNvSpPr>
          <p:nvPr/>
        </p:nvSpPr>
        <p:spPr bwMode="auto">
          <a:xfrm>
            <a:off x="3643313" y="1357313"/>
            <a:ext cx="5243512" cy="4924425"/>
          </a:xfrm>
          <a:prstGeom prst="rect">
            <a:avLst/>
          </a:prstGeom>
          <a:noFill/>
          <a:ln w="9525">
            <a:noFill/>
            <a:miter lim="800000"/>
            <a:headEnd/>
            <a:tailEnd/>
          </a:ln>
        </p:spPr>
        <p:txBody>
          <a:bodyPr lIns="0" tIns="0" rIns="0" bIns="0">
            <a:spAutoFit/>
          </a:bodyPr>
          <a:lstStyle/>
          <a:p>
            <a:pPr algn="ctr">
              <a:defRPr/>
            </a:pPr>
            <a:r>
              <a:rPr lang="el-GR" sz="2000" kern="50" dirty="0">
                <a:latin typeface="Calibri Light" pitchFamily="34" charset="0"/>
                <a:ea typeface="WenQuanYi Zen Hei"/>
                <a:cs typeface="+mn-cs"/>
              </a:rPr>
              <a:t>Αυτό που πρέπει να προσέχουμε είναι η αντίφαση που συχνά παρατηρείται μεταξύ της μη-λεκτικής και της λεκτικής επικοινωνίας. </a:t>
            </a:r>
          </a:p>
          <a:p>
            <a:pPr algn="ctr">
              <a:defRPr/>
            </a:pPr>
            <a:endParaRPr lang="el-GR" sz="2000" kern="50" dirty="0">
              <a:latin typeface="Calibri Light" pitchFamily="34" charset="0"/>
              <a:ea typeface="WenQuanYi Zen Hei"/>
              <a:cs typeface="+mn-cs"/>
            </a:endParaRPr>
          </a:p>
          <a:p>
            <a:pPr algn="ctr">
              <a:defRPr/>
            </a:pPr>
            <a:r>
              <a:rPr lang="el-GR" sz="2000" kern="50" dirty="0">
                <a:latin typeface="Calibri Light" pitchFamily="34" charset="0"/>
                <a:ea typeface="WenQuanYi Zen Hei"/>
                <a:cs typeface="+mn-cs"/>
              </a:rPr>
              <a:t>Για παράδειγμα, μπορούμε να λέμε στους εκπαιδευομένους μας και να επιμείνουμε ότι πραγματικά ενδιαφερόμαστε για αυτούς, αλλά η μη-λεκτική μας επικοινωνία να υποδηλώνει το ακριβώς αντίθετο.</a:t>
            </a:r>
          </a:p>
          <a:p>
            <a:pPr algn="ctr">
              <a:defRPr/>
            </a:pPr>
            <a:r>
              <a:rPr lang="el-GR" sz="2000" kern="50" dirty="0">
                <a:latin typeface="Calibri Light" pitchFamily="34" charset="0"/>
                <a:ea typeface="WenQuanYi Zen Hei"/>
                <a:cs typeface="+mn-cs"/>
              </a:rPr>
              <a:t> </a:t>
            </a:r>
          </a:p>
          <a:p>
            <a:pPr>
              <a:defRPr/>
            </a:pPr>
            <a:r>
              <a:rPr lang="el-GR" sz="2000" kern="50" dirty="0">
                <a:latin typeface="Calibri Light" pitchFamily="34" charset="0"/>
                <a:ea typeface="WenQuanYi Zen Hei"/>
                <a:cs typeface="+mn-cs"/>
              </a:rPr>
              <a:t>Είναι σημαντικό, άρα, να δίνουμε ιδιαίτερη</a:t>
            </a:r>
            <a:r>
              <a:rPr lang="en-US" sz="2000" kern="50" dirty="0">
                <a:latin typeface="Calibri Light" pitchFamily="34" charset="0"/>
                <a:ea typeface="WenQuanYi Zen Hei"/>
                <a:cs typeface="+mn-cs"/>
              </a:rPr>
              <a:t> </a:t>
            </a:r>
            <a:r>
              <a:rPr lang="el-GR" sz="2000" kern="50" dirty="0">
                <a:latin typeface="Calibri Light" pitchFamily="34" charset="0"/>
                <a:ea typeface="WenQuanYi Zen Hei"/>
                <a:cs typeface="+mn-cs"/>
              </a:rPr>
              <a:t>προσοχή στη μη-λεκτική </a:t>
            </a:r>
            <a:r>
              <a:rPr lang="el-GR" sz="2000" kern="50" dirty="0" smtClean="0">
                <a:latin typeface="Calibri Light" pitchFamily="34" charset="0"/>
                <a:ea typeface="WenQuanYi Zen Hei"/>
                <a:cs typeface="+mn-cs"/>
              </a:rPr>
              <a:t>επικοινωνία καθώς </a:t>
            </a:r>
            <a:r>
              <a:rPr lang="el-GR" sz="2000" kern="50" dirty="0">
                <a:latin typeface="Calibri Light" pitchFamily="34" charset="0"/>
                <a:ea typeface="WenQuanYi Zen Hei"/>
                <a:cs typeface="+mn-cs"/>
              </a:rPr>
              <a:t>ως πιο αυθόρμητη μορφή επικοινωνίας από τη λεκτική, συχνά μεταφέρει τα πραγματικά συναισθήματα που κρύβονται πίσω από τις </a:t>
            </a:r>
            <a:r>
              <a:rPr lang="el-GR" sz="2000" kern="50" dirty="0" smtClean="0">
                <a:latin typeface="Calibri Light" pitchFamily="34" charset="0"/>
                <a:ea typeface="WenQuanYi Zen Hei"/>
                <a:cs typeface="+mn-cs"/>
              </a:rPr>
              <a:t>λέξεις. </a:t>
            </a:r>
            <a:endParaRPr lang="el-GR" sz="2000" kern="50" dirty="0">
              <a:latin typeface="Calibri Light" pitchFamily="34" charset="0"/>
              <a:ea typeface="WenQuanYi Zen Hei"/>
              <a:cs typeface="+mn-cs"/>
            </a:endParaRPr>
          </a:p>
          <a:p>
            <a:pPr algn="ctr">
              <a:defRPr/>
            </a:pPr>
            <a:endParaRPr lang="el-GR" sz="2000" dirty="0"/>
          </a:p>
        </p:txBody>
      </p:sp>
      <p:sp>
        <p:nvSpPr>
          <p:cNvPr id="2" name="object 8"/>
          <p:cNvSpPr>
            <a:spLocks noChangeArrowheads="1"/>
          </p:cNvSpPr>
          <p:nvPr/>
        </p:nvSpPr>
        <p:spPr bwMode="auto">
          <a:xfrm>
            <a:off x="214313" y="1428750"/>
            <a:ext cx="3384550" cy="38227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l-GR" altLang="el-GR" sz="1800">
              <a:latin typeface="Arial" pitchFamily="34" charset="0"/>
            </a:endParaRPr>
          </a:p>
        </p:txBody>
      </p:sp>
    </p:spTree>
    <p:extLst>
      <p:ext uri="{BB962C8B-B14F-4D97-AF65-F5344CB8AC3E}">
        <p14:creationId xmlns:p14="http://schemas.microsoft.com/office/powerpoint/2010/main" xmlns="" val="129846676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437"/>
          </a:xfrm>
        </p:spPr>
        <p:txBody>
          <a:bodyPr/>
          <a:lstStyle/>
          <a:p>
            <a:pPr algn="ctr" eaLnBrk="1" fontAlgn="auto" hangingPunct="1">
              <a:spcAft>
                <a:spcPts val="0"/>
              </a:spcAft>
              <a:defRPr/>
            </a:pPr>
            <a:r>
              <a:rPr lang="el-GR" sz="4000" dirty="0" smtClean="0">
                <a:latin typeface="Calibri Light" pitchFamily="34" charset="0"/>
              </a:rPr>
              <a:t>τι δεν πρεπει να ακολουθουμε</a:t>
            </a:r>
            <a:endParaRPr lang="el-GR" sz="4000" dirty="0"/>
          </a:p>
        </p:txBody>
      </p:sp>
      <p:sp>
        <p:nvSpPr>
          <p:cNvPr id="3" name="2 - Θέση περιεχομένου"/>
          <p:cNvSpPr>
            <a:spLocks noGrp="1"/>
          </p:cNvSpPr>
          <p:nvPr>
            <p:ph sz="quarter" idx="1"/>
          </p:nvPr>
        </p:nvSpPr>
        <p:spPr>
          <a:xfrm>
            <a:off x="457200" y="981075"/>
            <a:ext cx="7467600" cy="5492750"/>
          </a:xfrm>
        </p:spPr>
        <p:txBody>
          <a:bodyPr>
            <a:normAutofit/>
          </a:bodyPr>
          <a:lstStyle/>
          <a:p>
            <a:pPr marL="279400" indent="-266700" algn="just" eaLnBrk="1" hangingPunct="1">
              <a:lnSpc>
                <a:spcPct val="106000"/>
              </a:lnSpc>
              <a:defRPr/>
            </a:pPr>
            <a:r>
              <a:rPr lang="el-GR" sz="2000" b="1" dirty="0" smtClean="0">
                <a:latin typeface="Calibri Light" pitchFamily="34" charset="0"/>
              </a:rPr>
              <a:t>Διαταγή:   </a:t>
            </a:r>
            <a:r>
              <a:rPr lang="el-GR" sz="2000" dirty="0" smtClean="0">
                <a:latin typeface="Calibri Light" pitchFamily="34" charset="0"/>
              </a:rPr>
              <a:t>«Πρέπει να σταματήσεις να το κάνεις».</a:t>
            </a:r>
          </a:p>
          <a:p>
            <a:pPr marL="279400" indent="-266700" algn="just" eaLnBrk="1" hangingPunct="1">
              <a:lnSpc>
                <a:spcPct val="106000"/>
              </a:lnSpc>
              <a:defRPr/>
            </a:pPr>
            <a:r>
              <a:rPr lang="el-GR" sz="2000" b="1" dirty="0" smtClean="0">
                <a:latin typeface="Calibri Light" pitchFamily="34" charset="0"/>
              </a:rPr>
              <a:t>Απειλή / προειδοποίηση: </a:t>
            </a:r>
            <a:r>
              <a:rPr lang="el-GR" sz="2000" dirty="0" smtClean="0">
                <a:latin typeface="Calibri Light" pitchFamily="34" charset="0"/>
              </a:rPr>
              <a:t>«Εάν δεν το κάνεις, τότε…».</a:t>
            </a:r>
          </a:p>
          <a:p>
            <a:pPr marL="279400" indent="-266700" algn="just" eaLnBrk="1" hangingPunct="1">
              <a:lnSpc>
                <a:spcPct val="106000"/>
              </a:lnSpc>
              <a:defRPr/>
            </a:pPr>
            <a:r>
              <a:rPr lang="el-GR" sz="2000" b="1" dirty="0" smtClean="0">
                <a:latin typeface="Calibri Light" pitchFamily="34" charset="0"/>
              </a:rPr>
              <a:t>Ηθικοπλαστικό ύφος </a:t>
            </a:r>
            <a:r>
              <a:rPr lang="el-GR" sz="2000" dirty="0" smtClean="0">
                <a:latin typeface="Calibri Light" pitchFamily="34" charset="0"/>
              </a:rPr>
              <a:t>:«Πρέπει να σέβεσαι τους μεγαλυτέρους σου».</a:t>
            </a:r>
          </a:p>
          <a:p>
            <a:pPr marL="279400" indent="-266700" algn="just" eaLnBrk="1" hangingPunct="1">
              <a:lnSpc>
                <a:spcPct val="106000"/>
              </a:lnSpc>
              <a:defRPr/>
            </a:pPr>
            <a:r>
              <a:rPr lang="el-GR" sz="2000" b="1" dirty="0" smtClean="0">
                <a:latin typeface="Calibri Light" pitchFamily="34" charset="0"/>
              </a:rPr>
              <a:t>Δασκαλίστικο ύφος: </a:t>
            </a:r>
            <a:r>
              <a:rPr lang="el-GR" sz="2000" dirty="0" smtClean="0">
                <a:latin typeface="Calibri Light" pitchFamily="34" charset="0"/>
              </a:rPr>
              <a:t>«Η ειλικρίνεια είναι η καλύτερη πολιτική».</a:t>
            </a:r>
          </a:p>
          <a:p>
            <a:pPr marL="279400" indent="-266700" algn="just" eaLnBrk="1" hangingPunct="1">
              <a:lnSpc>
                <a:spcPct val="106000"/>
              </a:lnSpc>
              <a:defRPr/>
            </a:pPr>
            <a:r>
              <a:rPr lang="el-GR" sz="2000" b="1" dirty="0" smtClean="0">
                <a:latin typeface="Calibri Light" pitchFamily="34" charset="0"/>
              </a:rPr>
              <a:t>Άμεση συμβουλή: </a:t>
            </a:r>
            <a:r>
              <a:rPr lang="el-GR" sz="2000" dirty="0" smtClean="0">
                <a:latin typeface="Calibri Light" pitchFamily="34" charset="0"/>
              </a:rPr>
              <a:t>«Γιατί δεν…;».</a:t>
            </a:r>
          </a:p>
          <a:p>
            <a:pPr marL="279400" indent="-266700" algn="just" eaLnBrk="1" hangingPunct="1">
              <a:lnSpc>
                <a:spcPct val="106000"/>
              </a:lnSpc>
              <a:defRPr/>
            </a:pPr>
            <a:r>
              <a:rPr lang="el-GR" sz="2000" b="1" dirty="0" smtClean="0">
                <a:latin typeface="Calibri Light" pitchFamily="34" charset="0"/>
              </a:rPr>
              <a:t>Κριτική: </a:t>
            </a:r>
            <a:r>
              <a:rPr lang="el-GR" sz="2000" dirty="0" smtClean="0">
                <a:latin typeface="Calibri Light" pitchFamily="34" charset="0"/>
              </a:rPr>
              <a:t>«Δεν νομίζεις ότι ήταν λάθος αυτό που έκανες;».</a:t>
            </a:r>
          </a:p>
          <a:p>
            <a:pPr marL="279400" indent="-266700" algn="just" eaLnBrk="1" hangingPunct="1">
              <a:lnSpc>
                <a:spcPct val="106000"/>
              </a:lnSpc>
              <a:defRPr/>
            </a:pPr>
            <a:r>
              <a:rPr lang="el-GR" sz="2000" b="1" dirty="0" smtClean="0">
                <a:latin typeface="Calibri Light" pitchFamily="34" charset="0"/>
              </a:rPr>
              <a:t>Καθησυχαστικός τόνος: </a:t>
            </a:r>
            <a:r>
              <a:rPr lang="el-GR" sz="2000" dirty="0" smtClean="0">
                <a:latin typeface="Calibri Light" pitchFamily="34" charset="0"/>
              </a:rPr>
              <a:t>«Μην ανησυχείς. Όλα θα πάνε καλά».</a:t>
            </a:r>
          </a:p>
          <a:p>
            <a:pPr marL="279400" indent="-266700" algn="just" eaLnBrk="1" hangingPunct="1">
              <a:lnSpc>
                <a:spcPct val="106000"/>
              </a:lnSpc>
              <a:defRPr/>
            </a:pPr>
            <a:r>
              <a:rPr lang="el-GR" sz="2000" b="1" dirty="0" smtClean="0">
                <a:latin typeface="Calibri Light" pitchFamily="34" charset="0"/>
              </a:rPr>
              <a:t>Διακοπές:</a:t>
            </a:r>
            <a:r>
              <a:rPr lang="el-GR" sz="2000" dirty="0" smtClean="0">
                <a:latin typeface="Calibri Light" pitchFamily="34" charset="0"/>
              </a:rPr>
              <a:t> Μιλάς περισσότερο ή διακόπτεις τον άλλον.</a:t>
            </a:r>
          </a:p>
          <a:p>
            <a:pPr marL="279400" indent="-266700" algn="just" eaLnBrk="1" hangingPunct="1">
              <a:lnSpc>
                <a:spcPct val="106000"/>
              </a:lnSpc>
              <a:defRPr/>
            </a:pPr>
            <a:r>
              <a:rPr lang="el-GR" sz="2000" b="1" dirty="0" smtClean="0">
                <a:latin typeface="Calibri Light" pitchFamily="34" charset="0"/>
              </a:rPr>
              <a:t>Ελαχιστοποίηση των συναισθημάτων / του προβλήματος: </a:t>
            </a:r>
            <a:r>
              <a:rPr lang="en-US" sz="2000" b="1" dirty="0" smtClean="0">
                <a:latin typeface="Calibri Light" pitchFamily="34" charset="0"/>
              </a:rPr>
              <a:t>  </a:t>
            </a:r>
            <a:r>
              <a:rPr lang="el-GR" sz="2000" dirty="0" smtClean="0">
                <a:latin typeface="Calibri Light" pitchFamily="34" charset="0"/>
              </a:rPr>
              <a:t>«Όλοι νοιώθουν έτσι» ή «Όταν θα μεγαλώσεις θα δεις ότι αυτό δεν είναι τίποτα».</a:t>
            </a:r>
          </a:p>
          <a:p>
            <a:pPr marL="279400" indent="-266700" algn="just" eaLnBrk="1" hangingPunct="1">
              <a:lnSpc>
                <a:spcPct val="106000"/>
              </a:lnSpc>
              <a:defRPr/>
            </a:pPr>
            <a:r>
              <a:rPr lang="el-GR" sz="2000" b="1" dirty="0" smtClean="0">
                <a:latin typeface="Calibri Light" pitchFamily="34" charset="0"/>
              </a:rPr>
              <a:t>Παρατήρηση </a:t>
            </a:r>
            <a:r>
              <a:rPr lang="el-GR" sz="2000" dirty="0" smtClean="0">
                <a:latin typeface="Calibri Light" pitchFamily="34" charset="0"/>
              </a:rPr>
              <a:t>αντί χρήση της αντικειμενικής ή/και υποκειμενικής ανατροφοδότησης. </a:t>
            </a:r>
          </a:p>
          <a:p>
            <a:pPr marL="279400" indent="-266700" eaLnBrk="1" hangingPunct="1">
              <a:lnSpc>
                <a:spcPct val="90000"/>
              </a:lnSpc>
              <a:defRPr/>
            </a:pPr>
            <a:endParaRPr lang="el-GR" sz="2000" dirty="0" smtClean="0"/>
          </a:p>
        </p:txBody>
      </p:sp>
    </p:spTree>
    <p:extLst>
      <p:ext uri="{BB962C8B-B14F-4D97-AF65-F5344CB8AC3E}">
        <p14:creationId xmlns:p14="http://schemas.microsoft.com/office/powerpoint/2010/main" xmlns="" val="1588552435"/>
      </p:ext>
    </p:extLst>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 </a:t>
            </a:r>
            <a:r>
              <a:rPr lang="el-GR" dirty="0" smtClean="0">
                <a:latin typeface="Calibri Light" panose="020F0302020204030204" pitchFamily="34" charset="0"/>
                <a:cs typeface="Calibri Light" panose="020F0302020204030204" pitchFamily="34" charset="0"/>
              </a:rPr>
              <a:t>Ποιε</a:t>
            </a:r>
            <a:r>
              <a:rPr lang="el-GR" sz="2400" dirty="0" smtClean="0">
                <a:latin typeface="Calibri Light" panose="020F0302020204030204" pitchFamily="34" charset="0"/>
                <a:cs typeface="Calibri Light" panose="020F0302020204030204" pitchFamily="34" charset="0"/>
              </a:rPr>
              <a:t>Σ</a:t>
            </a:r>
            <a:r>
              <a:rPr lang="el-GR" dirty="0" smtClean="0">
                <a:latin typeface="Calibri Light" panose="020F0302020204030204" pitchFamily="34" charset="0"/>
                <a:cs typeface="Calibri Light" panose="020F0302020204030204" pitchFamily="34" charset="0"/>
              </a:rPr>
              <a:t> </a:t>
            </a:r>
            <a:r>
              <a:rPr lang="el-GR" sz="2400" dirty="0" smtClean="0">
                <a:latin typeface="Calibri Light" panose="020F0302020204030204" pitchFamily="34" charset="0"/>
                <a:cs typeface="Calibri Light" panose="020F0302020204030204" pitchFamily="34" charset="0"/>
              </a:rPr>
              <a:t>ΕΙΝΑΙ </a:t>
            </a:r>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οι </a:t>
            </a:r>
            <a:r>
              <a:rPr lang="el-GR" dirty="0" err="1" smtClean="0">
                <a:latin typeface="Calibri Light" panose="020F0302020204030204" pitchFamily="34" charset="0"/>
                <a:cs typeface="Calibri Light" panose="020F0302020204030204" pitchFamily="34" charset="0"/>
              </a:rPr>
              <a:t>ικανότητεσ</a:t>
            </a:r>
            <a:r>
              <a:rPr lang="el-GR" dirty="0" smtClean="0">
                <a:latin typeface="Calibri Light" panose="020F0302020204030204" pitchFamily="34" charset="0"/>
                <a:cs typeface="Calibri Light" panose="020F0302020204030204" pitchFamily="34" charset="0"/>
              </a:rPr>
              <a:t> ακρόασησ </a:t>
            </a:r>
            <a:r>
              <a:rPr lang="el-GR" dirty="0">
                <a:latin typeface="Calibri Light" panose="020F0302020204030204" pitchFamily="34" charset="0"/>
                <a:cs typeface="Calibri Light" panose="020F0302020204030204" pitchFamily="34" charset="0"/>
              </a:rPr>
              <a:t>του εκπαιδευτικού;</a:t>
            </a:r>
          </a:p>
        </p:txBody>
      </p:sp>
      <p:sp>
        <p:nvSpPr>
          <p:cNvPr id="3" name="Θέση περιεχομένου 2"/>
          <p:cNvSpPr>
            <a:spLocks noGrp="1"/>
          </p:cNvSpPr>
          <p:nvPr>
            <p:ph sz="quarter" idx="1"/>
          </p:nvPr>
        </p:nvSpPr>
        <p:spPr>
          <a:xfrm>
            <a:off x="457200" y="1600200"/>
            <a:ext cx="8435280" cy="4873752"/>
          </a:xfrm>
        </p:spPr>
        <p:txBody>
          <a:bodyPr>
            <a:normAutofit fontScale="92500" lnSpcReduction="10000"/>
          </a:bodyPr>
          <a:lstStyle/>
          <a:p>
            <a:r>
              <a:rPr lang="el-GR" b="1" dirty="0">
                <a:latin typeface="Calibri Light" panose="020F0302020204030204" pitchFamily="34" charset="0"/>
                <a:cs typeface="Calibri Light" panose="020F0302020204030204" pitchFamily="34" charset="0"/>
              </a:rPr>
              <a:t>Παθητική ακρόαση</a:t>
            </a:r>
            <a:r>
              <a:rPr lang="el-GR" dirty="0">
                <a:latin typeface="Calibri Light" panose="020F0302020204030204" pitchFamily="34" charset="0"/>
                <a:cs typeface="Calibri Light" panose="020F0302020204030204" pitchFamily="34" charset="0"/>
              </a:rPr>
              <a:t>. Ο εκπαιδευτικός ακούει χωρίς να μιλάει. </a:t>
            </a:r>
            <a:endParaRPr lang="el-GR" dirty="0" smtClean="0">
              <a:latin typeface="Calibri Light" panose="020F0302020204030204" pitchFamily="34" charset="0"/>
              <a:cs typeface="Calibri Light" panose="020F0302020204030204" pitchFamily="34" charset="0"/>
            </a:endParaRPr>
          </a:p>
          <a:p>
            <a:r>
              <a:rPr lang="el-GR" b="1" dirty="0" smtClean="0">
                <a:latin typeface="Calibri Light" panose="020F0302020204030204" pitchFamily="34" charset="0"/>
                <a:cs typeface="Calibri Light" panose="020F0302020204030204" pitchFamily="34" charset="0"/>
              </a:rPr>
              <a:t>Ανταπόκριση </a:t>
            </a:r>
            <a:r>
              <a:rPr lang="el-GR" b="1" dirty="0">
                <a:latin typeface="Calibri Light" panose="020F0302020204030204" pitchFamily="34" charset="0"/>
                <a:cs typeface="Calibri Light" panose="020F0302020204030204" pitchFamily="34" charset="0"/>
              </a:rPr>
              <a:t>κατανόησης</a:t>
            </a:r>
            <a:r>
              <a:rPr lang="el-GR" dirty="0">
                <a:latin typeface="Calibri Light" panose="020F0302020204030204" pitchFamily="34" charset="0"/>
                <a:cs typeface="Calibri Light" panose="020F0302020204030204" pitchFamily="34" charset="0"/>
              </a:rPr>
              <a:t>. Ο εκπαιδευτικός ανταποκρίνεται με λεκτικές εκφράσεις του τύπου «Ναι», «Καταλαβαίνω». </a:t>
            </a:r>
            <a:endParaRPr lang="el-GR" dirty="0" smtClean="0">
              <a:latin typeface="Calibri Light" panose="020F0302020204030204" pitchFamily="34" charset="0"/>
              <a:cs typeface="Calibri Light" panose="020F0302020204030204" pitchFamily="34" charset="0"/>
            </a:endParaRPr>
          </a:p>
          <a:p>
            <a:r>
              <a:rPr lang="el-GR" b="1" dirty="0" smtClean="0">
                <a:latin typeface="Calibri Light" panose="020F0302020204030204" pitchFamily="34" charset="0"/>
                <a:cs typeface="Calibri Light" panose="020F0302020204030204" pitchFamily="34" charset="0"/>
              </a:rPr>
              <a:t>Παρότρυνση </a:t>
            </a:r>
            <a:r>
              <a:rPr lang="el-GR" b="1" dirty="0">
                <a:latin typeface="Calibri Light" panose="020F0302020204030204" pitchFamily="34" charset="0"/>
                <a:cs typeface="Calibri Light" panose="020F0302020204030204" pitchFamily="34" charset="0"/>
              </a:rPr>
              <a:t>για να πει περισσότερα το παιδί</a:t>
            </a:r>
            <a:r>
              <a:rPr lang="el-GR" dirty="0">
                <a:latin typeface="Calibri Light" panose="020F0302020204030204" pitchFamily="34" charset="0"/>
                <a:cs typeface="Calibri Light" panose="020F0302020204030204" pitchFamily="34" charset="0"/>
              </a:rPr>
              <a:t>. Ο εκπαιδευτικός κάνει σχόλια του τύπου, «Θα ήθελες να μιλήσεις γι’ αυτό;», «Πες μου περισσότερα γι’ αυτό», «Φαίνεσαι σαν να σε απασχολεί κάτι». </a:t>
            </a:r>
            <a:endParaRPr lang="el-GR" dirty="0" smtClean="0">
              <a:latin typeface="Calibri Light" panose="020F0302020204030204" pitchFamily="34" charset="0"/>
              <a:cs typeface="Calibri Light" panose="020F0302020204030204" pitchFamily="34" charset="0"/>
            </a:endParaRPr>
          </a:p>
          <a:p>
            <a:r>
              <a:rPr lang="el-GR" b="1" dirty="0" smtClean="0">
                <a:latin typeface="Calibri Light" panose="020F0302020204030204" pitchFamily="34" charset="0"/>
                <a:cs typeface="Calibri Light" panose="020F0302020204030204" pitchFamily="34" charset="0"/>
              </a:rPr>
              <a:t>Ενεργητική </a:t>
            </a:r>
            <a:r>
              <a:rPr lang="el-GR" b="1" dirty="0">
                <a:latin typeface="Calibri Light" panose="020F0302020204030204" pitchFamily="34" charset="0"/>
                <a:cs typeface="Calibri Light" panose="020F0302020204030204" pitchFamily="34" charset="0"/>
              </a:rPr>
              <a:t>ακρόαση</a:t>
            </a:r>
            <a:r>
              <a:rPr lang="el-GR" dirty="0">
                <a:latin typeface="Calibri Light" panose="020F0302020204030204" pitchFamily="34" charset="0"/>
                <a:cs typeface="Calibri Light" panose="020F0302020204030204" pitchFamily="34" charset="0"/>
              </a:rPr>
              <a:t>. Ο εκπαιδευτικός δεν προσπαθεί να περάσει ένα δικό του μήνυμα, αλλά αντιθέτως καθρεφτίζει αυτά που λέει το παιδί</a:t>
            </a:r>
            <a:r>
              <a:rPr lang="el-GR" dirty="0" smtClean="0">
                <a:latin typeface="Calibri Light" panose="020F0302020204030204" pitchFamily="34" charset="0"/>
                <a:cs typeface="Calibri Light" panose="020F0302020204030204" pitchFamily="34" charset="0"/>
              </a:rPr>
              <a:t>. </a:t>
            </a:r>
          </a:p>
          <a:p>
            <a:r>
              <a:rPr lang="el-GR" b="1" dirty="0">
                <a:latin typeface="Calibri Light" panose="020F0302020204030204" pitchFamily="34" charset="0"/>
                <a:cs typeface="Calibri Light" panose="020F0302020204030204" pitchFamily="34" charset="0"/>
              </a:rPr>
              <a:t>Ανατροφοδότηση- </a:t>
            </a:r>
            <a:r>
              <a:rPr lang="el-GR" kern="50" dirty="0">
                <a:latin typeface="Calibri Light"/>
                <a:ea typeface="WenQuanYi Zen Hei"/>
              </a:rPr>
              <a:t>Η ανατροφοδότηση είναι η αντίδραση/ανταπόκριση, λεκτική ή μη λεκτική. Μπορεί να είναι εξωτερική (κάτι που βλέπουμε), ή εσωτερική (κάτι που δεν μπορούμε να δούμε), όπως η αυτό-παρατήρηση. </a:t>
            </a:r>
            <a:r>
              <a:rPr lang="el-GR" b="1" kern="50" dirty="0">
                <a:latin typeface="Calibri Light"/>
                <a:ea typeface="WenQuanYi Zen Hei"/>
              </a:rPr>
              <a:t>Χωρίς την ανατροφοδότηση δεν μπορούμε να καταλάβουμε αν έχει </a:t>
            </a:r>
            <a:r>
              <a:rPr lang="el-GR" b="1" kern="50" dirty="0" err="1">
                <a:latin typeface="Calibri Light"/>
                <a:ea typeface="WenQuanYi Zen Hei"/>
              </a:rPr>
              <a:t>επικοινωνηθεί</a:t>
            </a:r>
            <a:r>
              <a:rPr lang="el-GR" b="1" kern="50" dirty="0">
                <a:latin typeface="Calibri Light"/>
                <a:ea typeface="WenQuanYi Zen Hei"/>
              </a:rPr>
              <a:t> το νόημα μεταξύ αποστολέα και δέκτη ή αν έχει γίνει κατανοητό.  </a:t>
            </a:r>
            <a:endParaRPr lang="el-GR" b="1" kern="50" dirty="0">
              <a:latin typeface="Calibri"/>
              <a:ea typeface="WenQuanYi Zen Hei"/>
            </a:endParaRPr>
          </a:p>
          <a:p>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2016745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Solstice</Template>
  <TotalTime>297</TotalTime>
  <Words>2171</Words>
  <Application>Microsoft Office PowerPoint</Application>
  <PresentationFormat>Προβολή στην οθόνη (4:3)</PresentationFormat>
  <Paragraphs>142</Paragraphs>
  <Slides>29</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Προεξοχή</vt:lpstr>
      <vt:lpstr>1_Προεξοχή</vt:lpstr>
      <vt:lpstr>Καλλιεργωντασ βηματα επικοινωνιασ</vt:lpstr>
      <vt:lpstr>ΕΠΙΚΟΙΝΩΝΙΑ</vt:lpstr>
      <vt:lpstr>Διαφάνεια 3</vt:lpstr>
      <vt:lpstr>Διαφάνεια 4</vt:lpstr>
      <vt:lpstr>ΑΠΟΤΕΛΕΣΜΑΤΙΚΗ ΕΠΙΚΟΙΝΩΝΙΑ</vt:lpstr>
      <vt:lpstr>Οι βασικότερεΣ επικοινωνιακέΣ δεξιότητεΣ</vt:lpstr>
      <vt:lpstr>Διαφάνεια 7</vt:lpstr>
      <vt:lpstr>τι δεν πρεπει να ακολουθουμε</vt:lpstr>
      <vt:lpstr> ΠοιεΣ ΕΙΝΑΙ  οι ικανότητεσ ακρόασησ του εκπαιδευτικού;</vt:lpstr>
      <vt:lpstr> </vt:lpstr>
      <vt:lpstr>Πώς μπορεί ο εκπαιδευτικόσ να ενισχύσει τισ επικοινωνιακέσ δεξιότητεσ των μαθητών του;</vt:lpstr>
      <vt:lpstr>Διαφάνεια 12</vt:lpstr>
      <vt:lpstr>Τι εννοουμε με τον ορισμο ορια;</vt:lpstr>
      <vt:lpstr>ΟΡΙΑ</vt:lpstr>
      <vt:lpstr>Βασικα σημεια σε σχεση με τα ορια </vt:lpstr>
      <vt:lpstr>Διαφάνεια 16</vt:lpstr>
      <vt:lpstr>ΕΝΑΣ ΜΑΘΗΤΗΣ ΜΙΛΑΕΙ ΣΤΟΝ ΚΑΘΗΓΗΤΗ ΤΟΥ</vt:lpstr>
      <vt:lpstr>Διαφάνεια 18</vt:lpstr>
      <vt:lpstr>Συνεργασια γονεων -εκπαιδευτικων</vt:lpstr>
      <vt:lpstr>Που εντοπίζονται  τα εμπόδια για συνεργασία μεταξυ εκπαιδευτικων και  γονεων….. </vt:lpstr>
      <vt:lpstr>Διαφάνεια 21</vt:lpstr>
      <vt:lpstr>Διαφάνεια 22</vt:lpstr>
      <vt:lpstr>Διαφάνεια 23</vt:lpstr>
      <vt:lpstr>Διαφάνεια 24</vt:lpstr>
      <vt:lpstr>Διαφάνεια 25</vt:lpstr>
      <vt:lpstr>Διαφάνεια 26</vt:lpstr>
      <vt:lpstr>ΒΗΜΑΤΑ ΣΥΝΕΡΓΑΣΙΑΣ μεταξυ εκπαιδευτικων και γονεων </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23</cp:revision>
  <dcterms:created xsi:type="dcterms:W3CDTF">2018-05-10T09:11:07Z</dcterms:created>
  <dcterms:modified xsi:type="dcterms:W3CDTF">2018-06-01T09:24:58Z</dcterms:modified>
</cp:coreProperties>
</file>